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5"/>
  </p:notesMasterIdLst>
  <p:sldIdLst>
    <p:sldId id="256" r:id="rId2"/>
    <p:sldId id="257" r:id="rId3"/>
    <p:sldId id="259" r:id="rId4"/>
    <p:sldId id="266" r:id="rId5"/>
    <p:sldId id="258" r:id="rId6"/>
    <p:sldId id="265" r:id="rId7"/>
    <p:sldId id="267" r:id="rId8"/>
    <p:sldId id="260" r:id="rId9"/>
    <p:sldId id="264" r:id="rId10"/>
    <p:sldId id="268" r:id="rId11"/>
    <p:sldId id="269" r:id="rId12"/>
    <p:sldId id="270"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724" autoAdjust="0"/>
  </p:normalViewPr>
  <p:slideViewPr>
    <p:cSldViewPr snapToGrid="0">
      <p:cViewPr varScale="1">
        <p:scale>
          <a:sx n="56" d="100"/>
          <a:sy n="56" d="100"/>
        </p:scale>
        <p:origin x="84"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AA588F-AC64-4557-926B-4DAD5B49AC75}" type="datetimeFigureOut">
              <a:rPr kumimoji="1" lang="ja-JP" altLang="en-US" smtClean="0"/>
              <a:t>2023/12/26</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CB14D2-A911-4B5F-85E6-C55DF0AE1DA6}" type="slidenum">
              <a:rPr kumimoji="1" lang="ja-JP" altLang="en-US" smtClean="0"/>
              <a:t>‹#›</a:t>
            </a:fld>
            <a:endParaRPr kumimoji="1" lang="ja-JP" altLang="en-US"/>
          </a:p>
        </p:txBody>
      </p:sp>
    </p:spTree>
    <p:extLst>
      <p:ext uri="{BB962C8B-B14F-4D97-AF65-F5344CB8AC3E}">
        <p14:creationId xmlns:p14="http://schemas.microsoft.com/office/powerpoint/2010/main" val="18780653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dirty="0"/>
              <a:t>NIHE (</a:t>
            </a:r>
            <a:r>
              <a:rPr kumimoji="1" lang="ja-JP" altLang="en-US" dirty="0"/>
              <a:t>国立衛生疫学研究所</a:t>
            </a:r>
            <a:r>
              <a:rPr kumimoji="1" lang="en-US" altLang="ja-JP" dirty="0"/>
              <a:t>) </a:t>
            </a:r>
            <a:r>
              <a:rPr kumimoji="1" lang="ja-JP" altLang="en-US" dirty="0"/>
              <a:t>内の</a:t>
            </a:r>
            <a:r>
              <a:rPr kumimoji="1" lang="en-US" altLang="ja-JP" dirty="0"/>
              <a:t>BSL3</a:t>
            </a:r>
            <a:r>
              <a:rPr kumimoji="1" lang="ja-JP" altLang="en-US" dirty="0"/>
              <a:t>実験室の運用の追加評価</a:t>
            </a:r>
          </a:p>
          <a:p>
            <a:endParaRPr kumimoji="1" lang="ja-JP" altLang="en-US" dirty="0"/>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1</a:t>
            </a:fld>
            <a:endParaRPr kumimoji="1" lang="ja-JP" altLang="en-US"/>
          </a:p>
        </p:txBody>
      </p:sp>
    </p:spTree>
    <p:extLst>
      <p:ext uri="{BB962C8B-B14F-4D97-AF65-F5344CB8AC3E}">
        <p14:creationId xmlns:p14="http://schemas.microsoft.com/office/powerpoint/2010/main" val="2990570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BSC (</a:t>
            </a:r>
            <a:r>
              <a:rPr kumimoji="1" lang="ja-JP" altLang="en-US" dirty="0"/>
              <a:t>安全キャビネット</a:t>
            </a:r>
            <a:r>
              <a:rPr kumimoji="1" lang="en-US" altLang="ja-JP" dirty="0"/>
              <a:t>)</a:t>
            </a:r>
          </a:p>
          <a:p>
            <a:r>
              <a:rPr kumimoji="1" lang="ja-JP" altLang="en-US" dirty="0"/>
              <a:t>・ 実験室</a:t>
            </a:r>
            <a:r>
              <a:rPr kumimoji="1" lang="en-US" altLang="ja-JP" dirty="0"/>
              <a:t>1</a:t>
            </a:r>
            <a:r>
              <a:rPr kumimoji="1" lang="ja-JP" altLang="en-US" dirty="0"/>
              <a:t>内の</a:t>
            </a:r>
            <a:r>
              <a:rPr kumimoji="1" lang="en-US" altLang="ja-JP" dirty="0"/>
              <a:t>2</a:t>
            </a:r>
            <a:r>
              <a:rPr kumimoji="1" lang="ja-JP" altLang="en-US" dirty="0"/>
              <a:t>つの</a:t>
            </a:r>
            <a:r>
              <a:rPr kumimoji="1" lang="en-US" altLang="ja-JP" dirty="0"/>
              <a:t>BSC</a:t>
            </a:r>
            <a:r>
              <a:rPr kumimoji="1" lang="ja-JP" altLang="en-US" dirty="0"/>
              <a:t>は、運転されていた。</a:t>
            </a:r>
            <a:r>
              <a:rPr kumimoji="1" lang="en-US" altLang="ja-JP" dirty="0"/>
              <a:t>BSC</a:t>
            </a:r>
            <a:r>
              <a:rPr kumimoji="1" lang="ja-JP" altLang="en-US" dirty="0"/>
              <a:t>は、給気</a:t>
            </a:r>
            <a:r>
              <a:rPr kumimoji="1" lang="en-US" altLang="ja-JP" dirty="0"/>
              <a:t>/</a:t>
            </a:r>
            <a:r>
              <a:rPr kumimoji="1" lang="ja-JP" altLang="en-US" dirty="0"/>
              <a:t>排気風速表示計と給気</a:t>
            </a:r>
            <a:r>
              <a:rPr kumimoji="1" lang="en-US" altLang="ja-JP" dirty="0"/>
              <a:t>/</a:t>
            </a:r>
            <a:r>
              <a:rPr kumimoji="1" lang="ja-JP" altLang="en-US" dirty="0"/>
              <a:t>排気差圧計を持っ。表示計は、</a:t>
            </a:r>
            <a:r>
              <a:rPr kumimoji="1" lang="en-US" altLang="ja-JP" dirty="0"/>
              <a:t>BSC</a:t>
            </a:r>
            <a:r>
              <a:rPr kumimoji="1" lang="ja-JP" altLang="en-US" dirty="0"/>
              <a:t>がよく稼働していることを示していた。</a:t>
            </a:r>
            <a:endParaRPr kumimoji="1" lang="en-US" altLang="ja-JP" dirty="0"/>
          </a:p>
          <a:p>
            <a:r>
              <a:rPr kumimoji="1" lang="ja-JP" altLang="en-US" dirty="0"/>
              <a:t>・ しかし、左側の</a:t>
            </a:r>
            <a:r>
              <a:rPr kumimoji="1" lang="en-US" altLang="ja-JP" dirty="0"/>
              <a:t>BSC</a:t>
            </a:r>
            <a:r>
              <a:rPr kumimoji="1" lang="ja-JP" altLang="en-US" dirty="0"/>
              <a:t>の場合、給気フィルター差圧計は、</a:t>
            </a:r>
            <a:r>
              <a:rPr kumimoji="1" lang="en-US" altLang="ja-JP" dirty="0"/>
              <a:t>’0’</a:t>
            </a:r>
            <a:r>
              <a:rPr kumimoji="1" lang="ja-JP" altLang="en-US" dirty="0"/>
              <a:t>を示していた。</a:t>
            </a:r>
            <a:endParaRPr kumimoji="1" lang="en-US" altLang="ja-JP" dirty="0"/>
          </a:p>
          <a:p>
            <a:r>
              <a:rPr kumimoji="1" lang="ja-JP" altLang="en-US" dirty="0"/>
              <a:t>・ 差圧計は、壊れていない。そのため、差圧計とフィルターの間のチューブが、何か悪いと思われる。おそらく、</a:t>
            </a:r>
            <a:r>
              <a:rPr kumimoji="1" lang="en-US" altLang="ja-JP" dirty="0"/>
              <a:t>BSC</a:t>
            </a:r>
            <a:r>
              <a:rPr kumimoji="1" lang="ja-JP" altLang="en-US" dirty="0"/>
              <a:t>内部のチューブの末端が外れている。</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10</a:t>
            </a:fld>
            <a:endParaRPr kumimoji="1" lang="ja-JP" altLang="en-US"/>
          </a:p>
        </p:txBody>
      </p:sp>
    </p:spTree>
    <p:extLst>
      <p:ext uri="{BB962C8B-B14F-4D97-AF65-F5344CB8AC3E}">
        <p14:creationId xmlns:p14="http://schemas.microsoft.com/office/powerpoint/2010/main" val="18472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機械室</a:t>
            </a:r>
            <a:endParaRPr kumimoji="1" lang="en-US" altLang="ja-JP" dirty="0"/>
          </a:p>
          <a:p>
            <a:r>
              <a:rPr kumimoji="1" lang="ja-JP" altLang="en-US" dirty="0"/>
              <a:t>・ 指示調節計は、機械室内の制御盤上に存在する。それらは、</a:t>
            </a:r>
            <a:r>
              <a:rPr kumimoji="1" lang="en-US" altLang="ja-JP" dirty="0"/>
              <a:t>L1 – L4 (</a:t>
            </a:r>
            <a:r>
              <a:rPr kumimoji="1" lang="ja-JP" altLang="en-US" dirty="0"/>
              <a:t>実験室</a:t>
            </a:r>
            <a:r>
              <a:rPr kumimoji="1" lang="en-US" altLang="ja-JP" dirty="0"/>
              <a:t>1 - 4)</a:t>
            </a:r>
            <a:r>
              <a:rPr kumimoji="1" lang="ja-JP" altLang="en-US" dirty="0"/>
              <a:t>と</a:t>
            </a:r>
            <a:r>
              <a:rPr kumimoji="1" lang="en-US" altLang="ja-JP" dirty="0"/>
              <a:t>C (</a:t>
            </a:r>
            <a:r>
              <a:rPr kumimoji="1" lang="ja-JP" altLang="en-US" dirty="0"/>
              <a:t>廊下</a:t>
            </a:r>
            <a:r>
              <a:rPr kumimoji="1" lang="en-US" altLang="ja-JP" dirty="0"/>
              <a:t>)</a:t>
            </a:r>
            <a:r>
              <a:rPr kumimoji="1" lang="ja-JP" altLang="en-US" dirty="0"/>
              <a:t>の</a:t>
            </a:r>
            <a:r>
              <a:rPr kumimoji="1" lang="en-US" altLang="ja-JP" dirty="0"/>
              <a:t> T (</a:t>
            </a:r>
            <a:r>
              <a:rPr kumimoji="1" lang="ja-JP" altLang="en-US" dirty="0"/>
              <a:t>温度</a:t>
            </a:r>
            <a:r>
              <a:rPr kumimoji="1" lang="en-US" altLang="ja-JP" dirty="0"/>
              <a:t>)</a:t>
            </a:r>
            <a:r>
              <a:rPr kumimoji="1" lang="ja-JP" altLang="en-US" dirty="0"/>
              <a:t>、</a:t>
            </a:r>
            <a:r>
              <a:rPr kumimoji="1" lang="en-US" altLang="ja-JP" dirty="0"/>
              <a:t>H (</a:t>
            </a:r>
            <a:r>
              <a:rPr kumimoji="1" lang="ja-JP" altLang="en-US" dirty="0"/>
              <a:t>湿度</a:t>
            </a:r>
            <a:r>
              <a:rPr kumimoji="1" lang="en-US" altLang="ja-JP" dirty="0"/>
              <a:t>)</a:t>
            </a:r>
            <a:r>
              <a:rPr kumimoji="1" lang="ja-JP" altLang="en-US" dirty="0"/>
              <a:t>と</a:t>
            </a:r>
            <a:r>
              <a:rPr kumimoji="1" lang="en-US" altLang="ja-JP" dirty="0"/>
              <a:t>DP (</a:t>
            </a:r>
            <a:r>
              <a:rPr kumimoji="1" lang="ja-JP" altLang="en-US" dirty="0"/>
              <a:t>差圧</a:t>
            </a:r>
            <a:r>
              <a:rPr kumimoji="1" lang="en-US" altLang="ja-JP" dirty="0"/>
              <a:t>)</a:t>
            </a:r>
            <a:r>
              <a:rPr kumimoji="1" lang="ja-JP" altLang="en-US" dirty="0"/>
              <a:t>を示す。</a:t>
            </a:r>
            <a:endParaRPr kumimoji="1" lang="en-US" altLang="ja-JP" dirty="0"/>
          </a:p>
          <a:p>
            <a:r>
              <a:rPr kumimoji="1" lang="ja-JP" altLang="en-US" dirty="0"/>
              <a:t>・ 全ての運転値はよいと思われる。しかし、運転値と設定値は、必ずしも近くない。特に、</a:t>
            </a:r>
            <a:r>
              <a:rPr kumimoji="1" lang="en-US" altLang="ja-JP" dirty="0"/>
              <a:t>DP</a:t>
            </a:r>
            <a:r>
              <a:rPr kumimoji="1" lang="ja-JP" altLang="en-US" dirty="0"/>
              <a:t>の場合、それは、空調システム内で何か悪いことが生じていることを示しているかもしれない。</a:t>
            </a:r>
            <a:r>
              <a:rPr kumimoji="1" lang="en-US" altLang="ja-JP" dirty="0"/>
              <a:t>DP</a:t>
            </a:r>
            <a:r>
              <a:rPr kumimoji="1" lang="ja-JP" altLang="en-US" dirty="0"/>
              <a:t>の設定値が</a:t>
            </a:r>
            <a:r>
              <a:rPr kumimoji="1" lang="en-US" altLang="ja-JP" dirty="0"/>
              <a:t>’0’</a:t>
            </a:r>
            <a:r>
              <a:rPr kumimoji="1" lang="ja-JP" altLang="en-US" dirty="0"/>
              <a:t>に変更された理由を確認してください。</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11</a:t>
            </a:fld>
            <a:endParaRPr kumimoji="1" lang="ja-JP" altLang="en-US"/>
          </a:p>
        </p:txBody>
      </p:sp>
    </p:spTree>
    <p:extLst>
      <p:ext uri="{BB962C8B-B14F-4D97-AF65-F5344CB8AC3E}">
        <p14:creationId xmlns:p14="http://schemas.microsoft.com/office/powerpoint/2010/main" val="186015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蒸気供給</a:t>
            </a:r>
            <a:endParaRPr kumimoji="1" lang="en-US" altLang="ja-JP" dirty="0"/>
          </a:p>
          <a:p>
            <a:r>
              <a:rPr kumimoji="1" lang="ja-JP" altLang="en-US" dirty="0"/>
              <a:t>・ 私達の訪問時に、蒸気は供給されていた。</a:t>
            </a:r>
            <a:endParaRPr kumimoji="1" lang="en-US" altLang="ja-JP" dirty="0"/>
          </a:p>
          <a:p>
            <a:r>
              <a:rPr kumimoji="1" lang="ja-JP" altLang="en-US" dirty="0"/>
              <a:t>・ 蒸気供給は、オートクレーブだけでなく空調システム </a:t>
            </a:r>
            <a:r>
              <a:rPr kumimoji="1" lang="en-US" altLang="ja-JP" dirty="0"/>
              <a:t>(</a:t>
            </a:r>
            <a:r>
              <a:rPr kumimoji="1" lang="ja-JP" altLang="en-US" dirty="0"/>
              <a:t>加湿と再熱</a:t>
            </a:r>
            <a:r>
              <a:rPr kumimoji="1" lang="en-US" altLang="ja-JP" dirty="0"/>
              <a:t>) </a:t>
            </a:r>
            <a:r>
              <a:rPr kumimoji="1" lang="ja-JP" altLang="en-US" dirty="0"/>
              <a:t>も運転するために使用される。</a:t>
            </a:r>
            <a:endParaRPr kumimoji="1" lang="en-US" altLang="ja-JP" dirty="0"/>
          </a:p>
          <a:p>
            <a:r>
              <a:rPr kumimoji="1" lang="ja-JP" altLang="en-US" dirty="0"/>
              <a:t>・ 夏季に、蒸気供給は、空調システムのために必要ではないが、機械室内の蒸気供給配管は加熱されていた。</a:t>
            </a:r>
          </a:p>
          <a:p>
            <a:r>
              <a:rPr kumimoji="1" lang="ja-JP" altLang="en-US" dirty="0"/>
              <a:t>・ 参考までに、空調システム用の蒸気供給弁が閉じているかいないかを確認してください。運転コストを節約するために。</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12</a:t>
            </a:fld>
            <a:endParaRPr kumimoji="1" lang="ja-JP" altLang="en-US"/>
          </a:p>
        </p:txBody>
      </p:sp>
    </p:spTree>
    <p:extLst>
      <p:ext uri="{BB962C8B-B14F-4D97-AF65-F5344CB8AC3E}">
        <p14:creationId xmlns:p14="http://schemas.microsoft.com/office/powerpoint/2010/main" val="3100011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結果</a:t>
            </a:r>
            <a:endParaRPr kumimoji="1" lang="en-US" altLang="ja-JP" dirty="0"/>
          </a:p>
          <a:p>
            <a:r>
              <a:rPr kumimoji="1" lang="ja-JP" altLang="en-US" dirty="0"/>
              <a:t>・ 実験室と関連する機器は、致命的な問題を持たないが、複数の小さな問題を持つ。</a:t>
            </a:r>
            <a:endParaRPr kumimoji="1" lang="en-US" altLang="ja-JP" dirty="0"/>
          </a:p>
          <a:p>
            <a:r>
              <a:rPr kumimoji="1" lang="ja-JP" altLang="en-US" dirty="0"/>
              <a:t>・ 問題が小さいとしても、出来る限り早く改善することが重要である。</a:t>
            </a:r>
            <a:endParaRPr kumimoji="1" lang="en-US" altLang="ja-JP" dirty="0"/>
          </a:p>
          <a:p>
            <a:r>
              <a:rPr kumimoji="1" lang="ja-JP" altLang="en-US" dirty="0"/>
              <a:t>・ また、</a:t>
            </a:r>
            <a:r>
              <a:rPr kumimoji="1" lang="en-US" altLang="ja-JP" dirty="0"/>
              <a:t>SOP</a:t>
            </a:r>
            <a:r>
              <a:rPr kumimoji="1" lang="ja-JP" altLang="en-US" dirty="0"/>
              <a:t>は改訂できる。もし、</a:t>
            </a:r>
            <a:r>
              <a:rPr kumimoji="1" lang="en-US" altLang="ja-JP" dirty="0"/>
              <a:t>SOP</a:t>
            </a:r>
            <a:r>
              <a:rPr kumimoji="1" lang="ja-JP" altLang="en-US" dirty="0"/>
              <a:t>と毎日の実際の運転の間のギャップが存在すれば。維持管理の対象は、ハードウェアだけでなくソフトウェア </a:t>
            </a:r>
            <a:r>
              <a:rPr kumimoji="1" lang="en-US" altLang="ja-JP" dirty="0"/>
              <a:t>(SOP) </a:t>
            </a:r>
            <a:r>
              <a:rPr kumimoji="1" lang="ja-JP" altLang="en-US" dirty="0"/>
              <a:t>もである。</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13</a:t>
            </a:fld>
            <a:endParaRPr kumimoji="1" lang="ja-JP" altLang="en-US"/>
          </a:p>
        </p:txBody>
      </p:sp>
    </p:spTree>
    <p:extLst>
      <p:ext uri="{BB962C8B-B14F-4D97-AF65-F5344CB8AC3E}">
        <p14:creationId xmlns:p14="http://schemas.microsoft.com/office/powerpoint/2010/main" val="9545381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概要</a:t>
            </a:r>
          </a:p>
          <a:p>
            <a:r>
              <a:rPr kumimoji="1" lang="ja-JP" altLang="en-US" dirty="0"/>
              <a:t>・ </a:t>
            </a:r>
            <a:r>
              <a:rPr kumimoji="1" lang="en-US" altLang="ja-JP" dirty="0"/>
              <a:t>7</a:t>
            </a:r>
            <a:r>
              <a:rPr kumimoji="1" lang="ja-JP" altLang="en-US" dirty="0"/>
              <a:t>月</a:t>
            </a:r>
            <a:r>
              <a:rPr kumimoji="1" lang="en-US" altLang="ja-JP" dirty="0"/>
              <a:t>3</a:t>
            </a:r>
            <a:r>
              <a:rPr kumimoji="1" lang="ja-JP" altLang="en-US" dirty="0"/>
              <a:t>日の午前の</a:t>
            </a:r>
            <a:r>
              <a:rPr kumimoji="1" lang="en-US" altLang="ja-JP" dirty="0"/>
              <a:t>NIHE</a:t>
            </a:r>
            <a:r>
              <a:rPr kumimoji="1" lang="ja-JP" altLang="en-US" dirty="0"/>
              <a:t>内の会議で、運転中の</a:t>
            </a:r>
            <a:r>
              <a:rPr kumimoji="1" lang="en-US" altLang="ja-JP" dirty="0"/>
              <a:t>HTC (</a:t>
            </a:r>
            <a:r>
              <a:rPr kumimoji="1" lang="ja-JP" altLang="en-US" dirty="0"/>
              <a:t>ハイテクセンター</a:t>
            </a:r>
            <a:r>
              <a:rPr kumimoji="1" lang="en-US" altLang="ja-JP" dirty="0"/>
              <a:t>) </a:t>
            </a:r>
            <a:r>
              <a:rPr kumimoji="1" lang="ja-JP" altLang="en-US" dirty="0"/>
              <a:t>の</a:t>
            </a:r>
            <a:r>
              <a:rPr kumimoji="1" lang="en-US" altLang="ja-JP" dirty="0"/>
              <a:t>BSL3</a:t>
            </a:r>
            <a:r>
              <a:rPr kumimoji="1" lang="ja-JP" altLang="en-US" dirty="0"/>
              <a:t>実験室の追加の評価が要求された。そのため、午後に追加の評価がおこなわれた。</a:t>
            </a:r>
            <a:endParaRPr kumimoji="1" lang="en-US" altLang="ja-JP" dirty="0"/>
          </a:p>
          <a:p>
            <a:r>
              <a:rPr kumimoji="1" lang="ja-JP" altLang="en-US" dirty="0"/>
              <a:t>・ 私達、</a:t>
            </a:r>
            <a:r>
              <a:rPr kumimoji="1" lang="en-US" altLang="ja-JP" dirty="0"/>
              <a:t>JICA</a:t>
            </a:r>
            <a:r>
              <a:rPr kumimoji="1" lang="ja-JP" altLang="en-US" dirty="0"/>
              <a:t>の専門家の甲斐博士と三木博士、</a:t>
            </a:r>
            <a:r>
              <a:rPr kumimoji="1" lang="en-US" altLang="ja-JP" dirty="0"/>
              <a:t>NIHE</a:t>
            </a:r>
            <a:r>
              <a:rPr kumimoji="1" lang="ja-JP" altLang="en-US" dirty="0"/>
              <a:t>の</a:t>
            </a:r>
            <a:r>
              <a:rPr kumimoji="1" lang="en-US" altLang="ja-JP" dirty="0"/>
              <a:t>CLC (</a:t>
            </a:r>
            <a:r>
              <a:rPr kumimoji="1" lang="ja-JP" altLang="en-US" dirty="0"/>
              <a:t>実験室の品質保証と校正のためのセンター</a:t>
            </a:r>
            <a:r>
              <a:rPr kumimoji="1" lang="en-US" altLang="ja-JP" dirty="0"/>
              <a:t>) </a:t>
            </a:r>
            <a:r>
              <a:rPr kumimoji="1" lang="ja-JP" altLang="en-US" dirty="0"/>
              <a:t>の</a:t>
            </a:r>
            <a:r>
              <a:rPr kumimoji="1" lang="en-US" altLang="ja-JP" dirty="0"/>
              <a:t>Phuong</a:t>
            </a:r>
            <a:r>
              <a:rPr kumimoji="1" lang="ja-JP" altLang="en-US" dirty="0"/>
              <a:t>博士は、</a:t>
            </a:r>
            <a:r>
              <a:rPr kumimoji="1" lang="en-US" altLang="ja-JP" dirty="0"/>
              <a:t>BSL3</a:t>
            </a:r>
            <a:r>
              <a:rPr kumimoji="1" lang="ja-JP" altLang="en-US" dirty="0"/>
              <a:t>実験室 </a:t>
            </a:r>
            <a:r>
              <a:rPr kumimoji="1" lang="en-US" altLang="ja-JP" dirty="0"/>
              <a:t>(</a:t>
            </a:r>
            <a:r>
              <a:rPr kumimoji="1" lang="ja-JP" altLang="en-US" dirty="0"/>
              <a:t>廊下、実験室</a:t>
            </a:r>
            <a:r>
              <a:rPr kumimoji="1" lang="en-US" altLang="ja-JP" dirty="0"/>
              <a:t>1</a:t>
            </a:r>
            <a:r>
              <a:rPr kumimoji="1" lang="ja-JP" altLang="en-US" dirty="0"/>
              <a:t>と機械室</a:t>
            </a:r>
            <a:r>
              <a:rPr kumimoji="1" lang="en-US" altLang="ja-JP" dirty="0"/>
              <a:t>) </a:t>
            </a:r>
            <a:r>
              <a:rPr kumimoji="1" lang="ja-JP" altLang="en-US" dirty="0"/>
              <a:t>を再度訪問した。</a:t>
            </a:r>
            <a:endParaRPr kumimoji="1" lang="en-US" altLang="ja-JP" dirty="0"/>
          </a:p>
          <a:p>
            <a:r>
              <a:rPr kumimoji="1" lang="ja-JP" altLang="en-US" dirty="0"/>
              <a:t>・ 私達の訪問時に、実験室と関連する機器は運転されていた。また、実験室</a:t>
            </a:r>
            <a:r>
              <a:rPr kumimoji="1" lang="en-US" altLang="ja-JP" dirty="0"/>
              <a:t>2</a:t>
            </a:r>
            <a:r>
              <a:rPr kumimoji="1" lang="ja-JP" altLang="en-US" dirty="0"/>
              <a:t>は、研究者により、実際に使用されていた。</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2</a:t>
            </a:fld>
            <a:endParaRPr kumimoji="1" lang="ja-JP" altLang="en-US"/>
          </a:p>
        </p:txBody>
      </p:sp>
    </p:spTree>
    <p:extLst>
      <p:ext uri="{BB962C8B-B14F-4D97-AF65-F5344CB8AC3E}">
        <p14:creationId xmlns:p14="http://schemas.microsoft.com/office/powerpoint/2010/main" val="3306474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ドア </a:t>
            </a:r>
            <a:r>
              <a:rPr kumimoji="1" lang="en-US" altLang="ja-JP" dirty="0"/>
              <a:t>{</a:t>
            </a:r>
            <a:r>
              <a:rPr kumimoji="1" lang="ja-JP" altLang="en-US" dirty="0"/>
              <a:t>扉</a:t>
            </a:r>
            <a:r>
              <a:rPr kumimoji="1" lang="en-US" altLang="ja-JP" dirty="0"/>
              <a:t>}</a:t>
            </a:r>
          </a:p>
          <a:p>
            <a:r>
              <a:rPr kumimoji="1" lang="ja-JP" altLang="en-US" dirty="0"/>
              <a:t>・ 廊下と実験室のドアハンドルは、</a:t>
            </a:r>
            <a:r>
              <a:rPr kumimoji="1" lang="en-US" altLang="ja-JP" dirty="0"/>
              <a:t>’</a:t>
            </a:r>
            <a:r>
              <a:rPr kumimoji="1" lang="ja-JP" altLang="en-US" dirty="0"/>
              <a:t>閉</a:t>
            </a:r>
            <a:r>
              <a:rPr kumimoji="1" lang="en-US" altLang="ja-JP" dirty="0"/>
              <a:t>’</a:t>
            </a:r>
            <a:r>
              <a:rPr kumimoji="1" lang="ja-JP" altLang="en-US" dirty="0"/>
              <a:t>の位置にされていなかった。運転中にもかかわらず。</a:t>
            </a:r>
            <a:endParaRPr kumimoji="1" lang="en-US" altLang="ja-JP" dirty="0"/>
          </a:p>
          <a:p>
            <a:r>
              <a:rPr kumimoji="1" lang="ja-JP" altLang="en-US" dirty="0"/>
              <a:t>・ ドアハンドルは通常、</a:t>
            </a:r>
            <a:r>
              <a:rPr kumimoji="1" lang="en-US" altLang="ja-JP" dirty="0"/>
              <a:t>’</a:t>
            </a:r>
            <a:r>
              <a:rPr kumimoji="1" lang="ja-JP" altLang="en-US" dirty="0"/>
              <a:t>閉</a:t>
            </a:r>
            <a:r>
              <a:rPr kumimoji="1" lang="en-US" altLang="ja-JP" dirty="0"/>
              <a:t>’</a:t>
            </a:r>
            <a:r>
              <a:rPr kumimoji="1" lang="ja-JP" altLang="en-US" dirty="0"/>
              <a:t>の位置にされるべきである。それは、最も基本的なルール　</a:t>
            </a:r>
            <a:r>
              <a:rPr kumimoji="1" lang="en-US" altLang="ja-JP" dirty="0"/>
              <a:t>{</a:t>
            </a:r>
            <a:r>
              <a:rPr kumimoji="1" lang="ja-JP" altLang="en-US" dirty="0"/>
              <a:t>規則</a:t>
            </a:r>
            <a:r>
              <a:rPr kumimoji="1" lang="en-US" altLang="ja-JP" dirty="0"/>
              <a:t>} </a:t>
            </a:r>
            <a:r>
              <a:rPr kumimoji="1" lang="ja-JP" altLang="en-US" dirty="0"/>
              <a:t>である。</a:t>
            </a:r>
            <a:endParaRPr kumimoji="1" lang="en-US" altLang="ja-JP" dirty="0"/>
          </a:p>
          <a:p>
            <a:r>
              <a:rPr kumimoji="1" lang="ja-JP" altLang="en-US" dirty="0"/>
              <a:t>・ 良い</a:t>
            </a:r>
            <a:r>
              <a:rPr kumimoji="1" lang="en-US" altLang="ja-JP" dirty="0"/>
              <a:t>SOP (</a:t>
            </a:r>
            <a:r>
              <a:rPr kumimoji="1" lang="ja-JP" altLang="en-US" dirty="0"/>
              <a:t>標準作業手順</a:t>
            </a:r>
            <a:r>
              <a:rPr kumimoji="1" lang="en-US" altLang="ja-JP" dirty="0"/>
              <a:t>) </a:t>
            </a:r>
            <a:r>
              <a:rPr kumimoji="1" lang="ja-JP" altLang="en-US" dirty="0"/>
              <a:t>が完成していても、実践がなければ意味がない。</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3</a:t>
            </a:fld>
            <a:endParaRPr kumimoji="1" lang="ja-JP" altLang="en-US"/>
          </a:p>
        </p:txBody>
      </p:sp>
    </p:spTree>
    <p:extLst>
      <p:ext uri="{BB962C8B-B14F-4D97-AF65-F5344CB8AC3E}">
        <p14:creationId xmlns:p14="http://schemas.microsoft.com/office/powerpoint/2010/main" val="3379520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非常灯</a:t>
            </a:r>
            <a:endParaRPr kumimoji="1" lang="en-US" altLang="ja-JP" dirty="0"/>
          </a:p>
          <a:p>
            <a:r>
              <a:rPr kumimoji="1" lang="ja-JP" altLang="en-US" dirty="0"/>
              <a:t>・ 廊下の非常灯は点灯していなかった。・ その蛍光ランプは壊れているかもしれない。もし、そうなら、ランプを交換してください。</a:t>
            </a:r>
            <a:endParaRPr kumimoji="1" lang="en-US" altLang="ja-JP" dirty="0"/>
          </a:p>
          <a:p>
            <a:r>
              <a:rPr kumimoji="1" lang="ja-JP" altLang="en-US" dirty="0"/>
              <a:t>・ 参考までに、維持管理コスト </a:t>
            </a:r>
            <a:r>
              <a:rPr kumimoji="1" lang="en-US" altLang="ja-JP" dirty="0"/>
              <a:t>{</a:t>
            </a:r>
            <a:r>
              <a:rPr kumimoji="1" lang="ja-JP" altLang="en-US" dirty="0"/>
              <a:t>費用</a:t>
            </a:r>
            <a:r>
              <a:rPr kumimoji="1" lang="en-US" altLang="ja-JP" dirty="0"/>
              <a:t>} </a:t>
            </a:r>
            <a:r>
              <a:rPr kumimoji="1" lang="ja-JP" altLang="en-US" dirty="0"/>
              <a:t>を節約するために、非常灯は</a:t>
            </a:r>
            <a:r>
              <a:rPr kumimoji="1" lang="en-US" altLang="ja-JP" dirty="0"/>
              <a:t>LED</a:t>
            </a:r>
            <a:r>
              <a:rPr kumimoji="1" lang="ja-JP" altLang="en-US" dirty="0"/>
              <a:t>式または発光式の出口表示板に変更されることが望ましい。特に、出口表示板は、ランプとバッテリー </a:t>
            </a:r>
            <a:r>
              <a:rPr kumimoji="1" lang="en-US" altLang="ja-JP" dirty="0"/>
              <a:t>{</a:t>
            </a:r>
            <a:r>
              <a:rPr kumimoji="1" lang="ja-JP" altLang="en-US" dirty="0"/>
              <a:t>電池</a:t>
            </a:r>
            <a:r>
              <a:rPr kumimoji="1" lang="en-US" altLang="ja-JP" dirty="0"/>
              <a:t>} </a:t>
            </a:r>
            <a:r>
              <a:rPr kumimoji="1" lang="ja-JP" altLang="en-US" dirty="0"/>
              <a:t>を必要とせず、さらに低コストである。</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4</a:t>
            </a:fld>
            <a:endParaRPr kumimoji="1" lang="ja-JP" altLang="en-US"/>
          </a:p>
        </p:txBody>
      </p:sp>
    </p:spTree>
    <p:extLst>
      <p:ext uri="{BB962C8B-B14F-4D97-AF65-F5344CB8AC3E}">
        <p14:creationId xmlns:p14="http://schemas.microsoft.com/office/powerpoint/2010/main" val="974816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オートクレーブ</a:t>
            </a:r>
            <a:endParaRPr kumimoji="1" lang="en-US" altLang="ja-JP" dirty="0"/>
          </a:p>
          <a:p>
            <a:r>
              <a:rPr kumimoji="1" lang="ja-JP" altLang="en-US" dirty="0"/>
              <a:t>・ </a:t>
            </a:r>
            <a:r>
              <a:rPr kumimoji="1" lang="en-US" altLang="ja-JP" dirty="0"/>
              <a:t>4</a:t>
            </a:r>
            <a:r>
              <a:rPr kumimoji="1" lang="ja-JP" altLang="en-US" dirty="0"/>
              <a:t>つの実験室は、それぞれ両面オートクレーブを持つが、</a:t>
            </a:r>
            <a:r>
              <a:rPr kumimoji="1" lang="en-US" altLang="ja-JP" dirty="0"/>
              <a:t>2</a:t>
            </a:r>
            <a:r>
              <a:rPr kumimoji="1" lang="ja-JP" altLang="en-US" dirty="0"/>
              <a:t>つは壊れていた。・ その理由は、</a:t>
            </a:r>
            <a:r>
              <a:rPr kumimoji="1" lang="en-US" altLang="ja-JP" dirty="0"/>
              <a:t>PLC (</a:t>
            </a:r>
            <a:r>
              <a:rPr kumimoji="1" lang="ja-JP" altLang="en-US" dirty="0"/>
              <a:t>制御用コンピューター</a:t>
            </a:r>
            <a:r>
              <a:rPr kumimoji="1" lang="en-US" altLang="ja-JP" dirty="0"/>
              <a:t>) </a:t>
            </a:r>
            <a:r>
              <a:rPr kumimoji="1" lang="ja-JP" altLang="en-US" dirty="0"/>
              <a:t>のバックアップバッテリーが消費されて </a:t>
            </a:r>
            <a:r>
              <a:rPr kumimoji="1" lang="en-US" altLang="ja-JP" dirty="0"/>
              <a:t>(</a:t>
            </a:r>
            <a:r>
              <a:rPr kumimoji="1" lang="ja-JP" altLang="en-US" dirty="0"/>
              <a:t>ほぼ</a:t>
            </a:r>
            <a:r>
              <a:rPr kumimoji="1" lang="en-US" altLang="ja-JP" dirty="0"/>
              <a:t>0V) </a:t>
            </a:r>
            <a:r>
              <a:rPr kumimoji="1" lang="ja-JP" altLang="en-US" dirty="0"/>
              <a:t>、プログラムが、電源オフのもとで失われたから。・ オートクレーブを修理するため、バッテリーは交換され、プログラムは再インストールされるべきである。</a:t>
            </a:r>
          </a:p>
          <a:p>
            <a:r>
              <a:rPr kumimoji="1" lang="ja-JP" altLang="en-US" dirty="0"/>
              <a:t>・ バッテリーの維持管理に注意してください。なぜなら、バッテリーの寿命は約</a:t>
            </a:r>
            <a:r>
              <a:rPr kumimoji="1" lang="en-US" altLang="ja-JP" dirty="0"/>
              <a:t>3</a:t>
            </a:r>
            <a:r>
              <a:rPr kumimoji="1" lang="ja-JP" altLang="en-US" dirty="0"/>
              <a:t>年であり、その維持管理はしばしば忘れられるから。</a:t>
            </a:r>
          </a:p>
          <a:p>
            <a:r>
              <a:rPr kumimoji="1" lang="ja-JP" altLang="en-US" dirty="0"/>
              <a:t>・ また、他の壊れていない</a:t>
            </a:r>
            <a:r>
              <a:rPr kumimoji="1" lang="en-US" altLang="ja-JP" dirty="0"/>
              <a:t>2</a:t>
            </a:r>
            <a:r>
              <a:rPr kumimoji="1" lang="ja-JP" altLang="en-US" dirty="0"/>
              <a:t>つのオートクレーブに関して、バッテリーはただちに交換されるべきである。</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5</a:t>
            </a:fld>
            <a:endParaRPr kumimoji="1" lang="ja-JP" altLang="en-US"/>
          </a:p>
        </p:txBody>
      </p:sp>
    </p:spTree>
    <p:extLst>
      <p:ext uri="{BB962C8B-B14F-4D97-AF65-F5344CB8AC3E}">
        <p14:creationId xmlns:p14="http://schemas.microsoft.com/office/powerpoint/2010/main" val="23105720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PLC</a:t>
            </a:r>
            <a:r>
              <a:rPr kumimoji="1" lang="ja-JP" altLang="en-US" dirty="0"/>
              <a:t>バッテリー</a:t>
            </a:r>
            <a:endParaRPr kumimoji="1" lang="en-US" altLang="ja-JP" dirty="0"/>
          </a:p>
          <a:p>
            <a:r>
              <a:rPr kumimoji="1" lang="ja-JP" altLang="en-US" dirty="0"/>
              <a:t>・ オートクレーブの</a:t>
            </a:r>
            <a:r>
              <a:rPr kumimoji="1" lang="en-US" altLang="ja-JP" dirty="0"/>
              <a:t>PLC</a:t>
            </a:r>
            <a:r>
              <a:rPr kumimoji="1" lang="ja-JP" altLang="en-US" dirty="0"/>
              <a:t>の形式は、日本の三菱電機により製造された</a:t>
            </a:r>
            <a:r>
              <a:rPr kumimoji="1" lang="en-US" altLang="ja-JP" dirty="0"/>
              <a:t>FX2NC</a:t>
            </a:r>
            <a:r>
              <a:rPr kumimoji="1" lang="ja-JP" altLang="en-US" dirty="0"/>
              <a:t>である。</a:t>
            </a:r>
            <a:endParaRPr kumimoji="1" lang="en-US" altLang="ja-JP" dirty="0"/>
          </a:p>
          <a:p>
            <a:r>
              <a:rPr kumimoji="1" lang="ja-JP" altLang="en-US" dirty="0"/>
              <a:t>・ そのバッテリーの形式は、</a:t>
            </a:r>
            <a:r>
              <a:rPr kumimoji="1" lang="en-US" altLang="ja-JP" dirty="0"/>
              <a:t>FX2NC-32BL</a:t>
            </a:r>
            <a:r>
              <a:rPr kumimoji="1" lang="ja-JP" altLang="en-US" dirty="0"/>
              <a:t>形式のリチウムバッテリーである。また、その正規価格は</a:t>
            </a:r>
            <a:r>
              <a:rPr kumimoji="1" lang="en-US" altLang="ja-JP" dirty="0"/>
              <a:t>4500</a:t>
            </a:r>
            <a:r>
              <a:rPr kumimoji="1" lang="ja-JP" altLang="en-US" dirty="0"/>
              <a:t>円である。</a:t>
            </a:r>
            <a:endParaRPr kumimoji="1" lang="en-US" altLang="ja-JP" dirty="0"/>
          </a:p>
          <a:p>
            <a:r>
              <a:rPr kumimoji="1" lang="ja-JP" altLang="en-US" dirty="0"/>
              <a:t>・ しかし、必要なら、他の直流</a:t>
            </a:r>
            <a:r>
              <a:rPr kumimoji="1" lang="en-US" altLang="ja-JP" dirty="0"/>
              <a:t>3.6V</a:t>
            </a:r>
            <a:r>
              <a:rPr kumimoji="1" lang="ja-JP" altLang="en-US" dirty="0"/>
              <a:t>のバッテリーは、使用できる。</a:t>
            </a:r>
          </a:p>
          <a:p>
            <a:r>
              <a:rPr kumimoji="1" lang="ja-JP" altLang="en-US" dirty="0"/>
              <a:t>・ 他の壊れていない</a:t>
            </a:r>
            <a:r>
              <a:rPr kumimoji="1" lang="en-US" altLang="ja-JP" dirty="0"/>
              <a:t>2</a:t>
            </a:r>
            <a:r>
              <a:rPr kumimoji="1" lang="ja-JP" altLang="en-US" dirty="0"/>
              <a:t>つのオートクレーブに関して、</a:t>
            </a:r>
            <a:r>
              <a:rPr kumimoji="1" lang="en-US" altLang="ja-JP" dirty="0"/>
              <a:t>20</a:t>
            </a:r>
            <a:r>
              <a:rPr kumimoji="1" lang="ja-JP" altLang="en-US" dirty="0"/>
              <a:t>秒以内にバッテリーを交換することに注意してください。詳細はマニュアル </a:t>
            </a:r>
            <a:r>
              <a:rPr kumimoji="1" lang="en-US" altLang="ja-JP" dirty="0"/>
              <a:t>{</a:t>
            </a:r>
            <a:r>
              <a:rPr kumimoji="1" lang="ja-JP" altLang="en-US" dirty="0"/>
              <a:t>取扱説明書</a:t>
            </a:r>
            <a:r>
              <a:rPr kumimoji="1" lang="en-US" altLang="ja-JP" dirty="0"/>
              <a:t>} </a:t>
            </a:r>
            <a:r>
              <a:rPr kumimoji="1" lang="ja-JP" altLang="en-US" dirty="0"/>
              <a:t>を参照してください。</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6</a:t>
            </a:fld>
            <a:endParaRPr kumimoji="1" lang="ja-JP" altLang="en-US"/>
          </a:p>
        </p:txBody>
      </p:sp>
    </p:spTree>
    <p:extLst>
      <p:ext uri="{BB962C8B-B14F-4D97-AF65-F5344CB8AC3E}">
        <p14:creationId xmlns:p14="http://schemas.microsoft.com/office/powerpoint/2010/main" val="459955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非常用ドア解除ボタン</a:t>
            </a:r>
            <a:endParaRPr kumimoji="1" lang="en-US" altLang="ja-JP" dirty="0"/>
          </a:p>
          <a:p>
            <a:r>
              <a:rPr kumimoji="1" lang="ja-JP" altLang="en-US" dirty="0"/>
              <a:t>・ 非常用ドア解除ボタンは、非常時だけドアインターロックを解除するために、設置される。</a:t>
            </a:r>
            <a:endParaRPr kumimoji="1" lang="en-US" altLang="ja-JP" dirty="0"/>
          </a:p>
          <a:p>
            <a:r>
              <a:rPr kumimoji="1" lang="ja-JP" altLang="en-US" dirty="0"/>
              <a:t>・ そのため、ボタンは通常、板でカバーされているが、複数の板は取り外されていた。</a:t>
            </a:r>
            <a:endParaRPr kumimoji="1" lang="en-US" altLang="ja-JP" dirty="0"/>
          </a:p>
          <a:p>
            <a:r>
              <a:rPr kumimoji="1" lang="ja-JP" altLang="en-US" dirty="0"/>
              <a:t>・ その理由は、維持管理のためかもしれないが、板は維持管理後に復旧されるべきである。もし、そうでなければ、ボタンは通常、使用されていると考えられる。</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7</a:t>
            </a:fld>
            <a:endParaRPr kumimoji="1" lang="ja-JP" altLang="en-US"/>
          </a:p>
        </p:txBody>
      </p:sp>
    </p:spTree>
    <p:extLst>
      <p:ext uri="{BB962C8B-B14F-4D97-AF65-F5344CB8AC3E}">
        <p14:creationId xmlns:p14="http://schemas.microsoft.com/office/powerpoint/2010/main" val="2734744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応急処置用品</a:t>
            </a:r>
            <a:endParaRPr kumimoji="1" lang="en-US" altLang="ja-JP" dirty="0"/>
          </a:p>
          <a:p>
            <a:r>
              <a:rPr kumimoji="1" lang="ja-JP" altLang="en-US" dirty="0"/>
              <a:t>・ 応急処置用品は、実験室に準備されている。それはよいことである。</a:t>
            </a:r>
            <a:endParaRPr kumimoji="1" lang="en-US" altLang="ja-JP" dirty="0"/>
          </a:p>
          <a:p>
            <a:r>
              <a:rPr kumimoji="1" lang="ja-JP" altLang="en-US" dirty="0"/>
              <a:t>・ 用品はそれぞれ寿命 </a:t>
            </a:r>
            <a:r>
              <a:rPr kumimoji="1" lang="en-US" altLang="ja-JP" dirty="0"/>
              <a:t>(</a:t>
            </a:r>
            <a:r>
              <a:rPr kumimoji="1" lang="ja-JP" altLang="en-US" dirty="0"/>
              <a:t>有効期限</a:t>
            </a:r>
            <a:r>
              <a:rPr kumimoji="1" lang="en-US" altLang="ja-JP" dirty="0"/>
              <a:t>) </a:t>
            </a:r>
            <a:r>
              <a:rPr kumimoji="1" lang="ja-JP" altLang="en-US" dirty="0"/>
              <a:t>を持つ。しかし、複数の用品は、その寿命を超えていた。</a:t>
            </a:r>
            <a:endParaRPr kumimoji="1" lang="en-US" altLang="ja-JP" dirty="0"/>
          </a:p>
          <a:p>
            <a:r>
              <a:rPr kumimoji="1" lang="ja-JP" altLang="en-US" dirty="0"/>
              <a:t>・ 用品の寿命を確認してください。必要なら、用品は、交換されるか、その有効性を確認される必要があります。</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8</a:t>
            </a:fld>
            <a:endParaRPr kumimoji="1" lang="ja-JP" altLang="en-US"/>
          </a:p>
        </p:txBody>
      </p:sp>
    </p:spTree>
    <p:extLst>
      <p:ext uri="{BB962C8B-B14F-4D97-AF65-F5344CB8AC3E}">
        <p14:creationId xmlns:p14="http://schemas.microsoft.com/office/powerpoint/2010/main" val="4237546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 </a:t>
            </a:r>
            <a:r>
              <a:rPr kumimoji="1" lang="en-US" altLang="ja-JP" dirty="0"/>
              <a:t>– </a:t>
            </a:r>
            <a:r>
              <a:rPr kumimoji="1" lang="ja-JP" altLang="en-US" dirty="0"/>
              <a:t>消毒剤</a:t>
            </a:r>
            <a:endParaRPr kumimoji="1" lang="en-US" altLang="ja-JP" dirty="0"/>
          </a:p>
          <a:p>
            <a:r>
              <a:rPr kumimoji="1" lang="ja-JP" altLang="en-US" dirty="0"/>
              <a:t>・ アルコールスプレー </a:t>
            </a:r>
            <a:r>
              <a:rPr kumimoji="1" lang="en-US" altLang="ja-JP" dirty="0"/>
              <a:t>(</a:t>
            </a:r>
            <a:r>
              <a:rPr kumimoji="1" lang="ja-JP" altLang="en-US" dirty="0"/>
              <a:t>消毒剤</a:t>
            </a:r>
            <a:r>
              <a:rPr kumimoji="1" lang="en-US" altLang="ja-JP" dirty="0"/>
              <a:t>) </a:t>
            </a:r>
            <a:r>
              <a:rPr kumimoji="1" lang="ja-JP" altLang="en-US" dirty="0"/>
              <a:t>は、実験室に準備されている。</a:t>
            </a:r>
            <a:endParaRPr kumimoji="1" lang="en-US" altLang="ja-JP" dirty="0"/>
          </a:p>
          <a:p>
            <a:r>
              <a:rPr kumimoji="1" lang="ja-JP" altLang="en-US" dirty="0"/>
              <a:t>・ しかし、それはカラだった。必要なら、アルコールを供給してください。または、必要でないなら、スプレーを撤去してください。</a:t>
            </a:r>
            <a:endParaRPr kumimoji="1" lang="en-US" altLang="ja-JP" dirty="0"/>
          </a:p>
          <a:p>
            <a:r>
              <a:rPr kumimoji="1" lang="ja-JP" altLang="en-US" dirty="0"/>
              <a:t>・ 実験室は運転中と説明されていた。 </a:t>
            </a:r>
            <a:r>
              <a:rPr kumimoji="1" lang="en-US" altLang="ja-JP" dirty="0"/>
              <a:t>‘</a:t>
            </a:r>
            <a:r>
              <a:rPr kumimoji="1" lang="ja-JP" altLang="en-US" dirty="0"/>
              <a:t>運転中</a:t>
            </a:r>
            <a:r>
              <a:rPr kumimoji="1" lang="en-US" altLang="ja-JP" dirty="0"/>
              <a:t>’</a:t>
            </a:r>
            <a:r>
              <a:rPr kumimoji="1" lang="ja-JP" altLang="en-US" dirty="0"/>
              <a:t>は、完全な状態を意味する。</a:t>
            </a:r>
          </a:p>
        </p:txBody>
      </p:sp>
      <p:sp>
        <p:nvSpPr>
          <p:cNvPr id="4" name="スライド番号プレースホルダー 3"/>
          <p:cNvSpPr>
            <a:spLocks noGrp="1"/>
          </p:cNvSpPr>
          <p:nvPr>
            <p:ph type="sldNum" sz="quarter" idx="5"/>
          </p:nvPr>
        </p:nvSpPr>
        <p:spPr/>
        <p:txBody>
          <a:bodyPr/>
          <a:lstStyle/>
          <a:p>
            <a:fld id="{4FCB14D2-A911-4B5F-85E6-C55DF0AE1DA6}" type="slidenum">
              <a:rPr kumimoji="1" lang="ja-JP" altLang="en-US" smtClean="0"/>
              <a:t>9</a:t>
            </a:fld>
            <a:endParaRPr kumimoji="1" lang="ja-JP" altLang="en-US"/>
          </a:p>
        </p:txBody>
      </p:sp>
    </p:spTree>
    <p:extLst>
      <p:ext uri="{BB962C8B-B14F-4D97-AF65-F5344CB8AC3E}">
        <p14:creationId xmlns:p14="http://schemas.microsoft.com/office/powerpoint/2010/main" val="153442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ja-JP" altLang="en-US"/>
              <a:t>マスター タイトルの書式設定</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ja-JP" altLang="en-US"/>
              <a:t>マスター タイトルの書式設定</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ja-JP" altLang="en-US"/>
              <a:t>マスター テキストの書式設定</a:t>
            </a:r>
          </a:p>
        </p:txBody>
      </p:sp>
      <p:sp>
        <p:nvSpPr>
          <p:cNvPr id="2" name="Date Placeholder 1"/>
          <p:cNvSpPr>
            <a:spLocks noGrp="1"/>
          </p:cNvSpPr>
          <p:nvPr>
            <p:ph type="dt" sz="half" idx="10"/>
          </p:nvPr>
        </p:nvSpPr>
        <p:spPr/>
        <p:txBody>
          <a:bodyPr/>
          <a:lstStyle/>
          <a:p>
            <a:fld id="{FBF54567-0DE4-3F47-BF90-CB84690072F9}"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DFA1846-DA80-1C48-A609-854EA85C59AD}" type="datetimeFigureOut">
              <a:rPr lang="en-US" dirty="0"/>
              <a:pPr/>
              <a:t>12/26/2023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12/26/2023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12/26/2023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12/26/2023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ja-JP" altLang="en-US"/>
              <a:t>マスター タイトルの書式設定</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0DF5E60-9974-AC48-9591-99C2BB44B7CF}" type="datetimeFigureOut">
              <a:rPr lang="en-US" dirty="0"/>
              <a:pPr/>
              <a:t>12/26/2023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ja-JP" altLang="en-US"/>
              <a:t>マスター タイトルの書式設定</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12/26/2023</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12/26/2023</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kumimoji="1" sz="4000" b="1" kern="1200">
          <a:solidFill>
            <a:srgbClr val="FEFEFE"/>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kumimoji="1"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kumimoji="1"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kumimoji="1"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kumimoji="1" sz="1200" kern="1200">
          <a:solidFill>
            <a:schemeClr val="tx1"/>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7" Type="http://schemas.openxmlformats.org/officeDocument/2006/relationships/image" Target="../media/image15.jp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4.jpg"/><Relationship Id="rId5" Type="http://schemas.openxmlformats.org/officeDocument/2006/relationships/image" Target="../media/image13.jpg"/><Relationship Id="rId4" Type="http://schemas.openxmlformats.org/officeDocument/2006/relationships/image" Target="../media/image12.jp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A30656-7179-4581-A122-526907D14068}"/>
              </a:ext>
            </a:extLst>
          </p:cNvPr>
          <p:cNvSpPr>
            <a:spLocks noGrp="1"/>
          </p:cNvSpPr>
          <p:nvPr>
            <p:ph type="ctrTitle"/>
          </p:nvPr>
        </p:nvSpPr>
        <p:spPr/>
        <p:txBody>
          <a:bodyPr/>
          <a:lstStyle/>
          <a:p>
            <a:r>
              <a:rPr lang="en-US" altLang="ja-JP" dirty="0">
                <a:latin typeface="ＭＳ Ｐゴシック" panose="020B0600070205080204" pitchFamily="50" charset="-128"/>
                <a:ea typeface="ＭＳ Ｐゴシック" panose="020B0600070205080204" pitchFamily="50" charset="-128"/>
              </a:rPr>
              <a:t>Additional assessment of BSL3 lab operation in NIHE (National Institute Hygiene and Epidemiology)</a:t>
            </a:r>
            <a:endParaRPr kumimoji="1" lang="ja-JP" altLang="en-US" dirty="0"/>
          </a:p>
        </p:txBody>
      </p:sp>
      <p:sp>
        <p:nvSpPr>
          <p:cNvPr id="3" name="字幕 2">
            <a:extLst>
              <a:ext uri="{FF2B5EF4-FFF2-40B4-BE49-F238E27FC236}">
                <a16:creationId xmlns:a16="http://schemas.microsoft.com/office/drawing/2014/main" id="{FB6000FF-A4CE-4959-B267-56A27952F9A2}"/>
              </a:ext>
            </a:extLst>
          </p:cNvPr>
          <p:cNvSpPr>
            <a:spLocks noGrp="1"/>
          </p:cNvSpPr>
          <p:nvPr>
            <p:ph type="subTitle" idx="1"/>
          </p:nvPr>
        </p:nvSpPr>
        <p:spPr>
          <a:xfrm>
            <a:off x="810001" y="5280846"/>
            <a:ext cx="10572000" cy="1239223"/>
          </a:xfrm>
        </p:spPr>
        <p:txBody>
          <a:bodyPr>
            <a:normAutofit lnSpcReduction="10000"/>
          </a:bodyPr>
          <a:lstStyle/>
          <a:p>
            <a:r>
              <a:rPr lang="en-US" altLang="ja-JP" sz="3200" dirty="0">
                <a:latin typeface="ＭＳ Ｐゴシック" panose="020B0600070205080204" pitchFamily="50" charset="-128"/>
                <a:ea typeface="ＭＳ Ｐゴシック" panose="020B0600070205080204" pitchFamily="50" charset="-128"/>
              </a:rPr>
              <a:t>03/07/2019</a:t>
            </a:r>
          </a:p>
          <a:p>
            <a:r>
              <a:rPr lang="en-US" altLang="ja-JP" sz="3200" dirty="0">
                <a:latin typeface="ＭＳ Ｐゴシック" panose="020B0600070205080204" pitchFamily="50" charset="-128"/>
                <a:ea typeface="ＭＳ Ｐゴシック" panose="020B0600070205080204" pitchFamily="50" charset="-128"/>
              </a:rPr>
              <a:t>Hideki Miki, Ph.D. (Engineering), JICA Expert</a:t>
            </a:r>
            <a:endParaRPr lang="ja-JP" altLang="en-US" sz="3200" dirty="0">
              <a:latin typeface="ＭＳ Ｐゴシック" panose="020B0600070205080204" pitchFamily="50" charset="-128"/>
              <a:ea typeface="ＭＳ Ｐゴシック" panose="020B0600070205080204" pitchFamily="50" charset="-128"/>
            </a:endParaRPr>
          </a:p>
          <a:p>
            <a:endParaRPr kumimoji="1" lang="ja-JP" altLang="en-US" dirty="0"/>
          </a:p>
        </p:txBody>
      </p:sp>
    </p:spTree>
    <p:extLst>
      <p:ext uri="{BB962C8B-B14F-4D97-AF65-F5344CB8AC3E}">
        <p14:creationId xmlns:p14="http://schemas.microsoft.com/office/powerpoint/2010/main" val="1757392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BSC (Bio Safety Cabinet)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7629288"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2 BSCs in lab1 were under operating. BSC has supply / exhaust air velocity indicator and supply / exhaust air filter differential pressure gauge. Indicator showed BSC working well.</a:t>
            </a:r>
          </a:p>
          <a:p>
            <a:r>
              <a:rPr lang="en-US" altLang="ja-JP" sz="2400" dirty="0">
                <a:latin typeface="ＭＳ Ｐゴシック" panose="020B0600070205080204" pitchFamily="50" charset="-128"/>
                <a:ea typeface="ＭＳ Ｐゴシック" panose="020B0600070205080204" pitchFamily="50" charset="-128"/>
              </a:rPr>
              <a:t>But in case of left side BSC, supply filter differential pressure gauge indicated ‘zero’. </a:t>
            </a:r>
          </a:p>
          <a:p>
            <a:r>
              <a:rPr lang="en-US" altLang="ja-JP" sz="2400" dirty="0">
                <a:latin typeface="ＭＳ Ｐゴシック" panose="020B0600070205080204" pitchFamily="50" charset="-128"/>
                <a:ea typeface="ＭＳ Ｐゴシック" panose="020B0600070205080204" pitchFamily="50" charset="-128"/>
              </a:rPr>
              <a:t>Gauge is not broken. So, tube between gauge and filter seems something bad. Probably tube edge inside BSC is detached.</a:t>
            </a:r>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5" name="図 4" descr="壁, 装置, 置き時計, 室内 が含まれている画像&#10;&#10;自動的に生成された説明">
            <a:extLst>
              <a:ext uri="{FF2B5EF4-FFF2-40B4-BE49-F238E27FC236}">
                <a16:creationId xmlns:a16="http://schemas.microsoft.com/office/drawing/2014/main" id="{40554A30-8380-4A66-8DE0-CC685CBB09B9}"/>
              </a:ext>
            </a:extLst>
          </p:cNvPr>
          <p:cNvPicPr>
            <a:picLocks noChangeAspect="1"/>
          </p:cNvPicPr>
          <p:nvPr/>
        </p:nvPicPr>
        <p:blipFill>
          <a:blip r:embed="rId3"/>
          <a:stretch>
            <a:fillRect/>
          </a:stretch>
        </p:blipFill>
        <p:spPr>
          <a:xfrm>
            <a:off x="8448000" y="4050000"/>
            <a:ext cx="3744000" cy="2808000"/>
          </a:xfrm>
          <a:prstGeom prst="rect">
            <a:avLst/>
          </a:prstGeom>
        </p:spPr>
      </p:pic>
    </p:spTree>
    <p:extLst>
      <p:ext uri="{BB962C8B-B14F-4D97-AF65-F5344CB8AC3E}">
        <p14:creationId xmlns:p14="http://schemas.microsoft.com/office/powerpoint/2010/main" val="2943399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Machine room</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1" y="2222287"/>
            <a:ext cx="8363731" cy="4601024"/>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Indicating controllers exist on control panel in machine room. They show T (Temperature), H (Humidity) and DP (Differential pressure) of L1 - L4 (lab1 – 4) and C (Corridor).</a:t>
            </a:r>
          </a:p>
          <a:p>
            <a:r>
              <a:rPr lang="en-US" altLang="ja-JP" sz="2400" dirty="0">
                <a:latin typeface="ＭＳ Ｐゴシック" panose="020B0600070205080204" pitchFamily="50" charset="-128"/>
                <a:ea typeface="ＭＳ Ｐゴシック" panose="020B0600070205080204" pitchFamily="50" charset="-128"/>
              </a:rPr>
              <a:t>All operating values seems good. But operating value and setting value are not near always.  Especially in case of DP, it may indicate something bad occurring in air conditioning system. Check reason why DP setting values changed to ‘zero’.</a:t>
            </a:r>
          </a:p>
        </p:txBody>
      </p:sp>
      <p:pic>
        <p:nvPicPr>
          <p:cNvPr id="5" name="図 4">
            <a:extLst>
              <a:ext uri="{FF2B5EF4-FFF2-40B4-BE49-F238E27FC236}">
                <a16:creationId xmlns:a16="http://schemas.microsoft.com/office/drawing/2014/main" id="{43643E27-474C-4CF8-84C8-06636D15DBCD}"/>
              </a:ext>
            </a:extLst>
          </p:cNvPr>
          <p:cNvPicPr>
            <a:picLocks noChangeAspect="1"/>
          </p:cNvPicPr>
          <p:nvPr/>
        </p:nvPicPr>
        <p:blipFill>
          <a:blip r:embed="rId3"/>
          <a:stretch>
            <a:fillRect/>
          </a:stretch>
        </p:blipFill>
        <p:spPr>
          <a:xfrm>
            <a:off x="9934739" y="5567708"/>
            <a:ext cx="2257261" cy="1255603"/>
          </a:xfrm>
          <a:prstGeom prst="rect">
            <a:avLst/>
          </a:prstGeom>
        </p:spPr>
      </p:pic>
      <p:pic>
        <p:nvPicPr>
          <p:cNvPr id="7" name="図 6">
            <a:extLst>
              <a:ext uri="{FF2B5EF4-FFF2-40B4-BE49-F238E27FC236}">
                <a16:creationId xmlns:a16="http://schemas.microsoft.com/office/drawing/2014/main" id="{95960B42-25E7-41B5-8A91-08DBB19060DB}"/>
              </a:ext>
            </a:extLst>
          </p:cNvPr>
          <p:cNvPicPr>
            <a:picLocks noChangeAspect="1"/>
          </p:cNvPicPr>
          <p:nvPr/>
        </p:nvPicPr>
        <p:blipFill>
          <a:blip r:embed="rId4"/>
          <a:stretch>
            <a:fillRect/>
          </a:stretch>
        </p:blipFill>
        <p:spPr>
          <a:xfrm>
            <a:off x="9934735" y="1829117"/>
            <a:ext cx="2257261" cy="1250899"/>
          </a:xfrm>
          <a:prstGeom prst="rect">
            <a:avLst/>
          </a:prstGeom>
        </p:spPr>
      </p:pic>
      <p:pic>
        <p:nvPicPr>
          <p:cNvPr id="9" name="図 8">
            <a:extLst>
              <a:ext uri="{FF2B5EF4-FFF2-40B4-BE49-F238E27FC236}">
                <a16:creationId xmlns:a16="http://schemas.microsoft.com/office/drawing/2014/main" id="{E726552A-9E67-482A-92FF-B8E2D76DAD83}"/>
              </a:ext>
            </a:extLst>
          </p:cNvPr>
          <p:cNvPicPr>
            <a:picLocks noChangeAspect="1"/>
          </p:cNvPicPr>
          <p:nvPr/>
        </p:nvPicPr>
        <p:blipFill>
          <a:blip r:embed="rId5"/>
          <a:stretch>
            <a:fillRect/>
          </a:stretch>
        </p:blipFill>
        <p:spPr>
          <a:xfrm>
            <a:off x="9934739" y="698739"/>
            <a:ext cx="2257261" cy="1180359"/>
          </a:xfrm>
          <a:prstGeom prst="rect">
            <a:avLst/>
          </a:prstGeom>
        </p:spPr>
      </p:pic>
      <p:pic>
        <p:nvPicPr>
          <p:cNvPr id="11" name="図 10">
            <a:extLst>
              <a:ext uri="{FF2B5EF4-FFF2-40B4-BE49-F238E27FC236}">
                <a16:creationId xmlns:a16="http://schemas.microsoft.com/office/drawing/2014/main" id="{600F500C-C3A7-45C5-85B1-88E693E5A95D}"/>
              </a:ext>
            </a:extLst>
          </p:cNvPr>
          <p:cNvPicPr>
            <a:picLocks noChangeAspect="1"/>
          </p:cNvPicPr>
          <p:nvPr/>
        </p:nvPicPr>
        <p:blipFill>
          <a:blip r:embed="rId6"/>
          <a:stretch>
            <a:fillRect/>
          </a:stretch>
        </p:blipFill>
        <p:spPr>
          <a:xfrm>
            <a:off x="9934739" y="3097565"/>
            <a:ext cx="2257261" cy="1283818"/>
          </a:xfrm>
          <a:prstGeom prst="rect">
            <a:avLst/>
          </a:prstGeom>
        </p:spPr>
      </p:pic>
      <p:pic>
        <p:nvPicPr>
          <p:cNvPr id="13" name="図 12">
            <a:extLst>
              <a:ext uri="{FF2B5EF4-FFF2-40B4-BE49-F238E27FC236}">
                <a16:creationId xmlns:a16="http://schemas.microsoft.com/office/drawing/2014/main" id="{D17683DE-4591-4217-9FEE-D746C9FCA55A}"/>
              </a:ext>
            </a:extLst>
          </p:cNvPr>
          <p:cNvPicPr>
            <a:picLocks noChangeAspect="1"/>
          </p:cNvPicPr>
          <p:nvPr/>
        </p:nvPicPr>
        <p:blipFill>
          <a:blip r:embed="rId7"/>
          <a:stretch>
            <a:fillRect/>
          </a:stretch>
        </p:blipFill>
        <p:spPr>
          <a:xfrm>
            <a:off x="9934735" y="4335619"/>
            <a:ext cx="2257261" cy="1232089"/>
          </a:xfrm>
          <a:prstGeom prst="rect">
            <a:avLst/>
          </a:prstGeom>
        </p:spPr>
      </p:pic>
      <p:sp>
        <p:nvSpPr>
          <p:cNvPr id="14" name="テキスト ボックス 13">
            <a:extLst>
              <a:ext uri="{FF2B5EF4-FFF2-40B4-BE49-F238E27FC236}">
                <a16:creationId xmlns:a16="http://schemas.microsoft.com/office/drawing/2014/main" id="{B9ED0C3B-C3E2-4AB3-A5A8-2170B186CC2F}"/>
              </a:ext>
            </a:extLst>
          </p:cNvPr>
          <p:cNvSpPr txBox="1"/>
          <p:nvPr/>
        </p:nvSpPr>
        <p:spPr>
          <a:xfrm>
            <a:off x="9934736" y="216355"/>
            <a:ext cx="2257260" cy="461665"/>
          </a:xfrm>
          <a:prstGeom prst="rect">
            <a:avLst/>
          </a:prstGeom>
          <a:solidFill>
            <a:schemeClr val="accent5"/>
          </a:solid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H     DP     T</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16" name="テキスト ボックス 15">
            <a:extLst>
              <a:ext uri="{FF2B5EF4-FFF2-40B4-BE49-F238E27FC236}">
                <a16:creationId xmlns:a16="http://schemas.microsoft.com/office/drawing/2014/main" id="{046712C3-5ED0-4AAC-BF45-5D1CD8B6F3F6}"/>
              </a:ext>
            </a:extLst>
          </p:cNvPr>
          <p:cNvSpPr txBox="1"/>
          <p:nvPr/>
        </p:nvSpPr>
        <p:spPr>
          <a:xfrm>
            <a:off x="9188550" y="1058396"/>
            <a:ext cx="735538" cy="461665"/>
          </a:xfrm>
          <a:prstGeom prst="rect">
            <a:avLst/>
          </a:prstGeom>
          <a:solidFill>
            <a:schemeClr val="accent5"/>
          </a:solid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L1</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17" name="テキスト ボックス 16">
            <a:extLst>
              <a:ext uri="{FF2B5EF4-FFF2-40B4-BE49-F238E27FC236}">
                <a16:creationId xmlns:a16="http://schemas.microsoft.com/office/drawing/2014/main" id="{626FAF99-F001-445E-B21F-82ECFACB829A}"/>
              </a:ext>
            </a:extLst>
          </p:cNvPr>
          <p:cNvSpPr txBox="1"/>
          <p:nvPr/>
        </p:nvSpPr>
        <p:spPr>
          <a:xfrm>
            <a:off x="9190822" y="2244881"/>
            <a:ext cx="735538" cy="461665"/>
          </a:xfrm>
          <a:prstGeom prst="rect">
            <a:avLst/>
          </a:prstGeom>
          <a:solidFill>
            <a:schemeClr val="accent5"/>
          </a:solid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L2</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18" name="テキスト ボックス 17">
            <a:extLst>
              <a:ext uri="{FF2B5EF4-FFF2-40B4-BE49-F238E27FC236}">
                <a16:creationId xmlns:a16="http://schemas.microsoft.com/office/drawing/2014/main" id="{6AD8B7BC-0F62-4285-ACA6-EAA23E080998}"/>
              </a:ext>
            </a:extLst>
          </p:cNvPr>
          <p:cNvSpPr txBox="1"/>
          <p:nvPr/>
        </p:nvSpPr>
        <p:spPr>
          <a:xfrm>
            <a:off x="9190822" y="3437349"/>
            <a:ext cx="735538" cy="461665"/>
          </a:xfrm>
          <a:prstGeom prst="rect">
            <a:avLst/>
          </a:prstGeom>
          <a:solidFill>
            <a:schemeClr val="accent5"/>
          </a:solid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L3</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19" name="テキスト ボックス 18">
            <a:extLst>
              <a:ext uri="{FF2B5EF4-FFF2-40B4-BE49-F238E27FC236}">
                <a16:creationId xmlns:a16="http://schemas.microsoft.com/office/drawing/2014/main" id="{9FDE0B76-54F2-43C9-A03C-ABC2D9FDA34B}"/>
              </a:ext>
            </a:extLst>
          </p:cNvPr>
          <p:cNvSpPr txBox="1"/>
          <p:nvPr/>
        </p:nvSpPr>
        <p:spPr>
          <a:xfrm>
            <a:off x="9190822" y="4711647"/>
            <a:ext cx="735538" cy="461665"/>
          </a:xfrm>
          <a:prstGeom prst="rect">
            <a:avLst/>
          </a:prstGeom>
          <a:solidFill>
            <a:schemeClr val="accent5"/>
          </a:solid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L4</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20" name="テキスト ボックス 19">
            <a:extLst>
              <a:ext uri="{FF2B5EF4-FFF2-40B4-BE49-F238E27FC236}">
                <a16:creationId xmlns:a16="http://schemas.microsoft.com/office/drawing/2014/main" id="{DBBB53CA-DEA7-496A-AACE-B1E5B35BB2BC}"/>
              </a:ext>
            </a:extLst>
          </p:cNvPr>
          <p:cNvSpPr txBox="1"/>
          <p:nvPr/>
        </p:nvSpPr>
        <p:spPr>
          <a:xfrm>
            <a:off x="9188550" y="5937908"/>
            <a:ext cx="735538" cy="461665"/>
          </a:xfrm>
          <a:prstGeom prst="rect">
            <a:avLst/>
          </a:prstGeom>
          <a:solidFill>
            <a:schemeClr val="accent5"/>
          </a:solidFill>
        </p:spPr>
        <p:txBody>
          <a:bodyPr wrap="square" rtlCol="0">
            <a:spAutoFit/>
          </a:bodyPr>
          <a:lstStyle/>
          <a:p>
            <a:pPr algn="ctr"/>
            <a:r>
              <a:rPr kumimoji="1" lang="en-US" altLang="ja-JP" sz="2400" dirty="0">
                <a:latin typeface="ＭＳ Ｐゴシック" panose="020B0600070205080204" pitchFamily="50" charset="-128"/>
                <a:ea typeface="ＭＳ Ｐゴシック" panose="020B0600070205080204" pitchFamily="50" charset="-128"/>
              </a:rPr>
              <a:t>C</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4131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Steam supply</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11041984" cy="363651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At our visit, steam was supplied.</a:t>
            </a:r>
          </a:p>
          <a:p>
            <a:r>
              <a:rPr lang="en-US" altLang="ja-JP" sz="2400" dirty="0">
                <a:latin typeface="ＭＳ Ｐゴシック" panose="020B0600070205080204" pitchFamily="50" charset="-128"/>
                <a:ea typeface="ＭＳ Ｐゴシック" panose="020B0600070205080204" pitchFamily="50" charset="-128"/>
              </a:rPr>
              <a:t>Steam supply is used in order to operate not only autoclave but also air conditioning system (humidifying and re-heating). </a:t>
            </a:r>
          </a:p>
          <a:p>
            <a:r>
              <a:rPr lang="en-US" altLang="ja-JP" sz="2400" dirty="0">
                <a:latin typeface="ＭＳ Ｐゴシック" panose="020B0600070205080204" pitchFamily="50" charset="-128"/>
                <a:ea typeface="ＭＳ Ｐゴシック" panose="020B0600070205080204" pitchFamily="50" charset="-128"/>
              </a:rPr>
              <a:t>In summer season, steam supply is not needed for air conditioning system, but steam supply piping in machine room was heated.</a:t>
            </a:r>
          </a:p>
          <a:p>
            <a:r>
              <a:rPr lang="en-US" altLang="ja-JP" sz="2400" dirty="0">
                <a:latin typeface="ＭＳ Ｐゴシック" panose="020B0600070205080204" pitchFamily="50" charset="-128"/>
                <a:ea typeface="ＭＳ Ｐゴシック" panose="020B0600070205080204" pitchFamily="50" charset="-128"/>
              </a:rPr>
              <a:t>For reference, check whether steam supply valve for air conditioning system is  closed or not in order to save operation cost.</a:t>
            </a:r>
          </a:p>
        </p:txBody>
      </p:sp>
    </p:spTree>
    <p:extLst>
      <p:ext uri="{BB962C8B-B14F-4D97-AF65-F5344CB8AC3E}">
        <p14:creationId xmlns:p14="http://schemas.microsoft.com/office/powerpoint/2010/main" val="2865112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kumimoji="1" lang="en-US" altLang="ja-JP" sz="4800" dirty="0">
                <a:latin typeface="ＭＳ Ｐゴシック" panose="020B0600070205080204" pitchFamily="50" charset="-128"/>
                <a:ea typeface="ＭＳ Ｐゴシック" panose="020B0600070205080204" pitchFamily="50" charset="-128"/>
              </a:rPr>
              <a:t>Conclusion</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Labs and concerning equipment do not have fatal problem, but have some small problems.</a:t>
            </a:r>
          </a:p>
          <a:p>
            <a:r>
              <a:rPr lang="en-US" altLang="ja-JP" sz="2400" dirty="0">
                <a:latin typeface="ＭＳ Ｐゴシック" panose="020B0600070205080204" pitchFamily="50" charset="-128"/>
                <a:ea typeface="ＭＳ Ｐゴシック" panose="020B0600070205080204" pitchFamily="50" charset="-128"/>
              </a:rPr>
              <a:t>Even if problem is small, improving as soon as possible is important.</a:t>
            </a:r>
          </a:p>
          <a:p>
            <a:r>
              <a:rPr lang="en-US" altLang="ja-JP" sz="2400" dirty="0">
                <a:latin typeface="ＭＳ Ｐゴシック" panose="020B0600070205080204" pitchFamily="50" charset="-128"/>
                <a:ea typeface="ＭＳ Ｐゴシック" panose="020B0600070205080204" pitchFamily="50" charset="-128"/>
              </a:rPr>
              <a:t>And SOP can be revised, if gap between SOP and daily actual operation exists. Maintenance target is not only hardware but also software (SOP). </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2833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Outline </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11041984" cy="363651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At 3rd July morning meeting in NIHE, additional inspection of HTC (High Tech Center) BSL3 labs under operating was requested. So, afternoon, additional inspection was done.</a:t>
            </a:r>
          </a:p>
          <a:p>
            <a:r>
              <a:rPr lang="en-US" altLang="ja-JP" sz="2400" dirty="0">
                <a:latin typeface="ＭＳ Ｐゴシック" panose="020B0600070205080204" pitchFamily="50" charset="-128"/>
                <a:ea typeface="ＭＳ Ｐゴシック" panose="020B0600070205080204" pitchFamily="50" charset="-128"/>
              </a:rPr>
              <a:t>We, Dr. Kai and Miki of JICA project, Dr. Phuong of NIHE CLC (Center for Laboratory quality assurance and Calibration) visited again BSL3 labs (corridor, lab1 and machine room).</a:t>
            </a:r>
          </a:p>
          <a:p>
            <a:r>
              <a:rPr lang="en-US" altLang="ja-JP" sz="2400" dirty="0">
                <a:latin typeface="ＭＳ Ｐゴシック" panose="020B0600070205080204" pitchFamily="50" charset="-128"/>
                <a:ea typeface="ＭＳ Ｐゴシック" panose="020B0600070205080204" pitchFamily="50" charset="-128"/>
              </a:rPr>
              <a:t>At our visit, labs and concerning equipment were under operating. And lab2 were actually under using by researcher.</a:t>
            </a:r>
          </a:p>
        </p:txBody>
      </p:sp>
    </p:spTree>
    <p:extLst>
      <p:ext uri="{BB962C8B-B14F-4D97-AF65-F5344CB8AC3E}">
        <p14:creationId xmlns:p14="http://schemas.microsoft.com/office/powerpoint/2010/main" val="1162267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Door</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7583656" cy="363651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Door handles in corridor and labs were not kept to ‘Close’ position, in spite of under operating. </a:t>
            </a:r>
          </a:p>
          <a:p>
            <a:r>
              <a:rPr lang="en-US" altLang="ja-JP" sz="2400" dirty="0">
                <a:latin typeface="ＭＳ Ｐゴシック" panose="020B0600070205080204" pitchFamily="50" charset="-128"/>
                <a:ea typeface="ＭＳ Ｐゴシック" panose="020B0600070205080204" pitchFamily="50" charset="-128"/>
              </a:rPr>
              <a:t>Door handle should be normally kept to ‘Close’ position. It is the most basic rule.</a:t>
            </a:r>
          </a:p>
          <a:p>
            <a:r>
              <a:rPr lang="en-US" altLang="ja-JP" sz="2400" dirty="0">
                <a:latin typeface="ＭＳ Ｐゴシック" panose="020B0600070205080204" pitchFamily="50" charset="-128"/>
                <a:ea typeface="ＭＳ Ｐゴシック" panose="020B0600070205080204" pitchFamily="50" charset="-128"/>
              </a:rPr>
              <a:t>Even if good SOP (Standard Operation Procedure) is completed, it is meaningless if not practicing.</a:t>
            </a:r>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5" name="図 4" descr="壁, 室内 が含まれている画像&#10;&#10;自動的に生成された説明">
            <a:extLst>
              <a:ext uri="{FF2B5EF4-FFF2-40B4-BE49-F238E27FC236}">
                <a16:creationId xmlns:a16="http://schemas.microsoft.com/office/drawing/2014/main" id="{63418830-E743-4EF5-B7B5-F52BD6F34721}"/>
              </a:ext>
            </a:extLst>
          </p:cNvPr>
          <p:cNvPicPr>
            <a:picLocks noChangeAspect="1"/>
          </p:cNvPicPr>
          <p:nvPr/>
        </p:nvPicPr>
        <p:blipFill>
          <a:blip r:embed="rId3"/>
          <a:stretch>
            <a:fillRect/>
          </a:stretch>
        </p:blipFill>
        <p:spPr>
          <a:xfrm>
            <a:off x="8402368" y="4036422"/>
            <a:ext cx="3762102" cy="2821578"/>
          </a:xfrm>
          <a:prstGeom prst="rect">
            <a:avLst/>
          </a:prstGeom>
        </p:spPr>
      </p:pic>
    </p:spTree>
    <p:extLst>
      <p:ext uri="{BB962C8B-B14F-4D97-AF65-F5344CB8AC3E}">
        <p14:creationId xmlns:p14="http://schemas.microsoft.com/office/powerpoint/2010/main" val="2050411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Emergency light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7611186" cy="4635712"/>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Emergency light in corridor was not lighting.</a:t>
            </a:r>
          </a:p>
          <a:p>
            <a:r>
              <a:rPr lang="en-US" altLang="ja-JP" sz="2400" dirty="0">
                <a:latin typeface="ＭＳ Ｐゴシック" panose="020B0600070205080204" pitchFamily="50" charset="-128"/>
                <a:ea typeface="ＭＳ Ｐゴシック" panose="020B0600070205080204" pitchFamily="50" charset="-128"/>
              </a:rPr>
              <a:t>Its fluorescence lamp may be broken. If so, replace lamp.</a:t>
            </a:r>
          </a:p>
          <a:p>
            <a:r>
              <a:rPr lang="en-US" altLang="ja-JP" sz="2400" dirty="0">
                <a:latin typeface="ＭＳ Ｐゴシック" panose="020B0600070205080204" pitchFamily="50" charset="-128"/>
                <a:ea typeface="ＭＳ Ｐゴシック" panose="020B0600070205080204" pitchFamily="50" charset="-128"/>
              </a:rPr>
              <a:t>For reference, in order to save maintenance cost, emergency light had better to be changed to LED type light or luminous type exit sign. Especially exit sign does not need lamp and battery, and further is low cost.</a:t>
            </a:r>
          </a:p>
        </p:txBody>
      </p:sp>
      <p:pic>
        <p:nvPicPr>
          <p:cNvPr id="4" name="図 3">
            <a:extLst>
              <a:ext uri="{FF2B5EF4-FFF2-40B4-BE49-F238E27FC236}">
                <a16:creationId xmlns:a16="http://schemas.microsoft.com/office/drawing/2014/main" id="{1EF5FA11-96B0-4121-A288-86C4F9CD729E}"/>
              </a:ext>
            </a:extLst>
          </p:cNvPr>
          <p:cNvPicPr>
            <a:picLocks noChangeAspect="1"/>
          </p:cNvPicPr>
          <p:nvPr/>
        </p:nvPicPr>
        <p:blipFill>
          <a:blip r:embed="rId3"/>
          <a:stretch>
            <a:fillRect/>
          </a:stretch>
        </p:blipFill>
        <p:spPr>
          <a:xfrm>
            <a:off x="10354235" y="4796957"/>
            <a:ext cx="1837763" cy="2061042"/>
          </a:xfrm>
          <a:prstGeom prst="rect">
            <a:avLst/>
          </a:prstGeom>
        </p:spPr>
      </p:pic>
      <p:pic>
        <p:nvPicPr>
          <p:cNvPr id="6" name="図 5" descr="壁, 室内, 天井 が含まれている画像&#10;&#10;自動的に生成された説明">
            <a:extLst>
              <a:ext uri="{FF2B5EF4-FFF2-40B4-BE49-F238E27FC236}">
                <a16:creationId xmlns:a16="http://schemas.microsoft.com/office/drawing/2014/main" id="{09690926-FB76-4D26-8547-06C3AED8953B}"/>
              </a:ext>
            </a:extLst>
          </p:cNvPr>
          <p:cNvPicPr>
            <a:picLocks noChangeAspect="1"/>
          </p:cNvPicPr>
          <p:nvPr/>
        </p:nvPicPr>
        <p:blipFill>
          <a:blip r:embed="rId4"/>
          <a:stretch>
            <a:fillRect/>
          </a:stretch>
        </p:blipFill>
        <p:spPr>
          <a:xfrm>
            <a:off x="8429898" y="1896419"/>
            <a:ext cx="3762102" cy="2821578"/>
          </a:xfrm>
          <a:prstGeom prst="rect">
            <a:avLst/>
          </a:prstGeom>
        </p:spPr>
      </p:pic>
      <p:sp>
        <p:nvSpPr>
          <p:cNvPr id="7" name="吹き出し: 四角形 6">
            <a:extLst>
              <a:ext uri="{FF2B5EF4-FFF2-40B4-BE49-F238E27FC236}">
                <a16:creationId xmlns:a16="http://schemas.microsoft.com/office/drawing/2014/main" id="{207B8C3F-6861-4547-865A-B4C3A0DBE77C}"/>
              </a:ext>
            </a:extLst>
          </p:cNvPr>
          <p:cNvSpPr/>
          <p:nvPr/>
        </p:nvSpPr>
        <p:spPr>
          <a:xfrm>
            <a:off x="8942294" y="5338482"/>
            <a:ext cx="1411941" cy="1072330"/>
          </a:xfrm>
          <a:prstGeom prst="wedgeRectCallout">
            <a:avLst>
              <a:gd name="adj1" fmla="val 86786"/>
              <a:gd name="adj2" fmla="val -59138"/>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latin typeface="ＭＳ Ｐゴシック" panose="020B0600070205080204" pitchFamily="50" charset="-128"/>
                <a:ea typeface="ＭＳ Ｐゴシック" panose="020B0600070205080204" pitchFamily="50" charset="-128"/>
              </a:rPr>
              <a:t>Exit sign</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4188614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Autoclave</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1869743"/>
            <a:ext cx="7629288" cy="4988257"/>
          </a:xfrm>
        </p:spPr>
        <p:txBody>
          <a:bodyPr>
            <a:normAutofit lnSpcReduction="10000"/>
          </a:bodyPr>
          <a:lstStyle/>
          <a:p>
            <a:r>
              <a:rPr lang="en-US" altLang="ja-JP" sz="2400" dirty="0">
                <a:latin typeface="ＭＳ Ｐゴシック" panose="020B0600070205080204" pitchFamily="50" charset="-128"/>
                <a:ea typeface="ＭＳ Ｐゴシック" panose="020B0600070205080204" pitchFamily="50" charset="-128"/>
              </a:rPr>
              <a:t>4 labs have each double door type autoclaves, but 2 were broken.</a:t>
            </a:r>
          </a:p>
          <a:p>
            <a:r>
              <a:rPr lang="en-US" altLang="ja-JP" sz="2400" dirty="0">
                <a:latin typeface="ＭＳ Ｐゴシック" panose="020B0600070205080204" pitchFamily="50" charset="-128"/>
                <a:ea typeface="ＭＳ Ｐゴシック" panose="020B0600070205080204" pitchFamily="50" charset="-128"/>
              </a:rPr>
              <a:t>Its reason is why PLC (Programable Logic Controller) backup battery was consumed (near 0V) and program was lost under power-off.</a:t>
            </a:r>
          </a:p>
          <a:p>
            <a:r>
              <a:rPr lang="en-US" altLang="ja-JP" sz="2400" dirty="0">
                <a:latin typeface="ＭＳ Ｐゴシック" panose="020B0600070205080204" pitchFamily="50" charset="-128"/>
                <a:ea typeface="ＭＳ Ｐゴシック" panose="020B0600070205080204" pitchFamily="50" charset="-128"/>
              </a:rPr>
              <a:t>In order to repair autoclave, battery should be replaced and program should be re-installed.</a:t>
            </a:r>
          </a:p>
          <a:p>
            <a:r>
              <a:rPr lang="en-US" altLang="ja-JP" sz="2400" dirty="0">
                <a:latin typeface="ＭＳ Ｐゴシック" panose="020B0600070205080204" pitchFamily="50" charset="-128"/>
                <a:ea typeface="ＭＳ Ｐゴシック" panose="020B0600070205080204" pitchFamily="50" charset="-128"/>
              </a:rPr>
              <a:t>Pay attention to battery maintenance, because battery lifetime is around 3 years so its maintenance is often forgotten.</a:t>
            </a:r>
          </a:p>
          <a:p>
            <a:r>
              <a:rPr lang="en-US" altLang="ja-JP" sz="2400" dirty="0">
                <a:latin typeface="ＭＳ Ｐゴシック" panose="020B0600070205080204" pitchFamily="50" charset="-128"/>
                <a:ea typeface="ＭＳ Ｐゴシック" panose="020B0600070205080204" pitchFamily="50" charset="-128"/>
              </a:rPr>
              <a:t>Also concerning other not broken 2 autoclaves, battery should be replaced soon.</a:t>
            </a:r>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7" name="図 6" descr="室内, テーブル が含まれている画像&#10;&#10;自動的に生成された説明">
            <a:extLst>
              <a:ext uri="{FF2B5EF4-FFF2-40B4-BE49-F238E27FC236}">
                <a16:creationId xmlns:a16="http://schemas.microsoft.com/office/drawing/2014/main" id="{8B2E23CA-EA17-4F9D-BBA9-41F088F391DE}"/>
              </a:ext>
            </a:extLst>
          </p:cNvPr>
          <p:cNvPicPr>
            <a:picLocks noChangeAspect="1"/>
          </p:cNvPicPr>
          <p:nvPr/>
        </p:nvPicPr>
        <p:blipFill>
          <a:blip r:embed="rId3"/>
          <a:stretch>
            <a:fillRect/>
          </a:stretch>
        </p:blipFill>
        <p:spPr>
          <a:xfrm>
            <a:off x="8448000" y="4050000"/>
            <a:ext cx="3744000" cy="2808000"/>
          </a:xfrm>
          <a:prstGeom prst="rect">
            <a:avLst/>
          </a:prstGeom>
        </p:spPr>
      </p:pic>
      <p:sp>
        <p:nvSpPr>
          <p:cNvPr id="10" name="吹き出し: 四角形 9">
            <a:extLst>
              <a:ext uri="{FF2B5EF4-FFF2-40B4-BE49-F238E27FC236}">
                <a16:creationId xmlns:a16="http://schemas.microsoft.com/office/drawing/2014/main" id="{02BE79F7-4768-4145-80EA-2CC7BD443F89}"/>
              </a:ext>
            </a:extLst>
          </p:cNvPr>
          <p:cNvSpPr/>
          <p:nvPr/>
        </p:nvSpPr>
        <p:spPr>
          <a:xfrm>
            <a:off x="8592671" y="2525565"/>
            <a:ext cx="1411941" cy="1072330"/>
          </a:xfrm>
          <a:prstGeom prst="wedgeRectCallout">
            <a:avLst>
              <a:gd name="adj1" fmla="val -40833"/>
              <a:gd name="adj2" fmla="val 132725"/>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latin typeface="ＭＳ Ｐゴシック" panose="020B0600070205080204" pitchFamily="50" charset="-128"/>
                <a:ea typeface="ＭＳ Ｐゴシック" panose="020B0600070205080204" pitchFamily="50" charset="-128"/>
              </a:rPr>
              <a:t>Battery</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954277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PLC battery</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1" y="2222287"/>
            <a:ext cx="7629291" cy="4635713"/>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Autoclave PLC type is FX2NC manufactured by Mitsubishi electric Corp in Japan.</a:t>
            </a:r>
          </a:p>
          <a:p>
            <a:r>
              <a:rPr lang="en-US" altLang="ja-JP" sz="2400" dirty="0">
                <a:latin typeface="ＭＳ Ｐゴシック" panose="020B0600070205080204" pitchFamily="50" charset="-128"/>
                <a:ea typeface="ＭＳ Ｐゴシック" panose="020B0600070205080204" pitchFamily="50" charset="-128"/>
              </a:rPr>
              <a:t>Its battery type is FX2NC-32BL type Lithium battery. And its rate price is 4500JPY.</a:t>
            </a:r>
          </a:p>
          <a:p>
            <a:r>
              <a:rPr lang="en-US" altLang="ja-JP" sz="2400" dirty="0">
                <a:latin typeface="ＭＳ Ｐゴシック" panose="020B0600070205080204" pitchFamily="50" charset="-128"/>
                <a:ea typeface="ＭＳ Ｐゴシック" panose="020B0600070205080204" pitchFamily="50" charset="-128"/>
              </a:rPr>
              <a:t>But other DC3.6V battery can be used, if needed.</a:t>
            </a:r>
          </a:p>
          <a:p>
            <a:r>
              <a:rPr lang="en-US" altLang="ja-JP" sz="2400" dirty="0">
                <a:latin typeface="ＭＳ Ｐゴシック" panose="020B0600070205080204" pitchFamily="50" charset="-128"/>
                <a:ea typeface="ＭＳ Ｐゴシック" panose="020B0600070205080204" pitchFamily="50" charset="-128"/>
              </a:rPr>
              <a:t>Concerning other not broken 2 autoclave, pay attention to replace battery within 20sec, if under power-off. Refer to manual in detail.</a:t>
            </a:r>
            <a:endParaRPr kumimoji="1" lang="en-US" altLang="ja-JP" sz="2400" dirty="0">
              <a:latin typeface="ＭＳ Ｐゴシック" panose="020B0600070205080204" pitchFamily="50" charset="-128"/>
              <a:ea typeface="ＭＳ Ｐゴシック" panose="020B0600070205080204" pitchFamily="50" charset="-128"/>
            </a:endParaRPr>
          </a:p>
        </p:txBody>
      </p:sp>
      <p:pic>
        <p:nvPicPr>
          <p:cNvPr id="5" name="図 4" descr="人 が含まれている画像&#10;&#10;自動的に生成された説明">
            <a:extLst>
              <a:ext uri="{FF2B5EF4-FFF2-40B4-BE49-F238E27FC236}">
                <a16:creationId xmlns:a16="http://schemas.microsoft.com/office/drawing/2014/main" id="{7FE5BFD9-E001-4BD5-B15B-E2542DE2F354}"/>
              </a:ext>
            </a:extLst>
          </p:cNvPr>
          <p:cNvPicPr>
            <a:picLocks noChangeAspect="1"/>
          </p:cNvPicPr>
          <p:nvPr/>
        </p:nvPicPr>
        <p:blipFill>
          <a:blip r:embed="rId3"/>
          <a:stretch>
            <a:fillRect/>
          </a:stretch>
        </p:blipFill>
        <p:spPr>
          <a:xfrm>
            <a:off x="8448003" y="4050000"/>
            <a:ext cx="3743997" cy="2808000"/>
          </a:xfrm>
          <a:prstGeom prst="rect">
            <a:avLst/>
          </a:prstGeom>
        </p:spPr>
      </p:pic>
    </p:spTree>
    <p:extLst>
      <p:ext uri="{BB962C8B-B14F-4D97-AF65-F5344CB8AC3E}">
        <p14:creationId xmlns:p14="http://schemas.microsoft.com/office/powerpoint/2010/main" val="315314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Emergency door release button</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7611186" cy="363651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Emergency door release button is installed in order to release door interlock at emergency only.</a:t>
            </a:r>
          </a:p>
          <a:p>
            <a:r>
              <a:rPr lang="en-US" altLang="ja-JP" sz="2400" dirty="0">
                <a:latin typeface="ＭＳ Ｐゴシック" panose="020B0600070205080204" pitchFamily="50" charset="-128"/>
                <a:ea typeface="ＭＳ Ｐゴシック" panose="020B0600070205080204" pitchFamily="50" charset="-128"/>
              </a:rPr>
              <a:t>So, button is covered with plate normally, but some plates were detached. </a:t>
            </a:r>
          </a:p>
          <a:p>
            <a:r>
              <a:rPr lang="en-US" altLang="ja-JP" sz="2400" dirty="0">
                <a:latin typeface="ＭＳ Ｐゴシック" panose="020B0600070205080204" pitchFamily="50" charset="-128"/>
                <a:ea typeface="ＭＳ Ｐゴシック" panose="020B0600070205080204" pitchFamily="50" charset="-128"/>
              </a:rPr>
              <a:t>Its reason may be for maintenance, but plate should be recovered soon after maintenance. If not so, buttons is assumed as used normally.</a:t>
            </a:r>
            <a:endParaRPr kumimoji="1" lang="ja-JP" altLang="en-US" sz="2400" dirty="0">
              <a:latin typeface="ＭＳ Ｐゴシック" panose="020B0600070205080204" pitchFamily="50" charset="-128"/>
              <a:ea typeface="ＭＳ Ｐゴシック" panose="020B0600070205080204" pitchFamily="50" charset="-128"/>
            </a:endParaRPr>
          </a:p>
        </p:txBody>
      </p:sp>
      <p:pic>
        <p:nvPicPr>
          <p:cNvPr id="5" name="図 4" descr="壁, 容器 が含まれている画像&#10;&#10;自動的に生成された説明">
            <a:extLst>
              <a:ext uri="{FF2B5EF4-FFF2-40B4-BE49-F238E27FC236}">
                <a16:creationId xmlns:a16="http://schemas.microsoft.com/office/drawing/2014/main" id="{8A5162BA-6110-4AB3-952C-8D4C5FB8DFFB}"/>
              </a:ext>
            </a:extLst>
          </p:cNvPr>
          <p:cNvPicPr>
            <a:picLocks noChangeAspect="1"/>
          </p:cNvPicPr>
          <p:nvPr/>
        </p:nvPicPr>
        <p:blipFill>
          <a:blip r:embed="rId3"/>
          <a:stretch>
            <a:fillRect/>
          </a:stretch>
        </p:blipFill>
        <p:spPr>
          <a:xfrm>
            <a:off x="8429898" y="4036422"/>
            <a:ext cx="3762102" cy="2821578"/>
          </a:xfrm>
          <a:prstGeom prst="rect">
            <a:avLst/>
          </a:prstGeom>
        </p:spPr>
      </p:pic>
      <p:sp>
        <p:nvSpPr>
          <p:cNvPr id="6" name="吹き出し: 四角形 5">
            <a:extLst>
              <a:ext uri="{FF2B5EF4-FFF2-40B4-BE49-F238E27FC236}">
                <a16:creationId xmlns:a16="http://schemas.microsoft.com/office/drawing/2014/main" id="{E895992C-E475-4814-AEAA-E82057284EC1}"/>
              </a:ext>
            </a:extLst>
          </p:cNvPr>
          <p:cNvSpPr/>
          <p:nvPr/>
        </p:nvSpPr>
        <p:spPr>
          <a:xfrm>
            <a:off x="9604978" y="2964092"/>
            <a:ext cx="1411941" cy="1072330"/>
          </a:xfrm>
          <a:prstGeom prst="wedgeRectCallout">
            <a:avLst>
              <a:gd name="adj1" fmla="val -23690"/>
              <a:gd name="adj2" fmla="val 10012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latin typeface="ＭＳ Ｐゴシック" panose="020B0600070205080204" pitchFamily="50" charset="-128"/>
                <a:ea typeface="ＭＳ Ｐゴシック" panose="020B0600070205080204" pitchFamily="50" charset="-128"/>
              </a:rPr>
              <a:t>Cover</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6152265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First aid goods</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7611186" cy="363651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First aid goods is prepared in lab. It is good. </a:t>
            </a:r>
          </a:p>
          <a:p>
            <a:r>
              <a:rPr lang="en-US" altLang="ja-JP" sz="2400" dirty="0">
                <a:latin typeface="ＭＳ Ｐゴシック" panose="020B0600070205080204" pitchFamily="50" charset="-128"/>
                <a:ea typeface="ＭＳ Ｐゴシック" panose="020B0600070205080204" pitchFamily="50" charset="-128"/>
              </a:rPr>
              <a:t>Goods has each lifetime (validity) . But some goods exceeded its lifetime.</a:t>
            </a:r>
          </a:p>
          <a:p>
            <a:r>
              <a:rPr lang="en-US" altLang="ja-JP" sz="2400" dirty="0">
                <a:latin typeface="ＭＳ Ｐゴシック" panose="020B0600070205080204" pitchFamily="50" charset="-128"/>
                <a:ea typeface="ＭＳ Ｐゴシック" panose="020B0600070205080204" pitchFamily="50" charset="-128"/>
              </a:rPr>
              <a:t>Confirm goods lifetime and goods should be replaced or checked its effectiveness, if needed.</a:t>
            </a:r>
          </a:p>
        </p:txBody>
      </p:sp>
      <p:pic>
        <p:nvPicPr>
          <p:cNvPr id="5" name="図 4" descr="室内, 壁, 物体, トイレ が含まれている画像&#10;&#10;自動的に生成された説明">
            <a:extLst>
              <a:ext uri="{FF2B5EF4-FFF2-40B4-BE49-F238E27FC236}">
                <a16:creationId xmlns:a16="http://schemas.microsoft.com/office/drawing/2014/main" id="{DFBEDABD-4437-47D7-9557-34981B055A43}"/>
              </a:ext>
            </a:extLst>
          </p:cNvPr>
          <p:cNvPicPr>
            <a:picLocks noChangeAspect="1"/>
          </p:cNvPicPr>
          <p:nvPr/>
        </p:nvPicPr>
        <p:blipFill>
          <a:blip r:embed="rId3"/>
          <a:stretch>
            <a:fillRect/>
          </a:stretch>
        </p:blipFill>
        <p:spPr>
          <a:xfrm>
            <a:off x="8429898" y="4036422"/>
            <a:ext cx="3762102" cy="2821578"/>
          </a:xfrm>
          <a:prstGeom prst="rect">
            <a:avLst/>
          </a:prstGeom>
        </p:spPr>
      </p:pic>
      <p:sp>
        <p:nvSpPr>
          <p:cNvPr id="6" name="吹き出し: 四角形 5">
            <a:extLst>
              <a:ext uri="{FF2B5EF4-FFF2-40B4-BE49-F238E27FC236}">
                <a16:creationId xmlns:a16="http://schemas.microsoft.com/office/drawing/2014/main" id="{EEC39E1C-CF0D-4CC9-A852-A135E3D0E4E2}"/>
              </a:ext>
            </a:extLst>
          </p:cNvPr>
          <p:cNvSpPr/>
          <p:nvPr/>
        </p:nvSpPr>
        <p:spPr>
          <a:xfrm>
            <a:off x="10310949" y="3231773"/>
            <a:ext cx="1411941" cy="1072330"/>
          </a:xfrm>
          <a:prstGeom prst="wedgeRectCallout">
            <a:avLst>
              <a:gd name="adj1" fmla="val -25595"/>
              <a:gd name="adj2" fmla="val 164074"/>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400" dirty="0">
                <a:latin typeface="ＭＳ Ｐゴシック" panose="020B0600070205080204" pitchFamily="50" charset="-128"/>
                <a:ea typeface="ＭＳ Ｐゴシック" panose="020B0600070205080204" pitchFamily="50" charset="-128"/>
              </a:rPr>
              <a:t>Validity date is Nov 2014</a:t>
            </a:r>
            <a:endParaRPr kumimoji="1" lang="ja-JP" altLang="en-US" sz="24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231124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F8ACA8-4F3D-464F-A641-A49665FA82D6}"/>
              </a:ext>
            </a:extLst>
          </p:cNvPr>
          <p:cNvSpPr>
            <a:spLocks noGrp="1"/>
          </p:cNvSpPr>
          <p:nvPr>
            <p:ph type="title"/>
          </p:nvPr>
        </p:nvSpPr>
        <p:spPr/>
        <p:txBody>
          <a:bodyPr/>
          <a:lstStyle/>
          <a:p>
            <a:r>
              <a:rPr lang="en-US" altLang="ja-JP" sz="4800" dirty="0">
                <a:latin typeface="ＭＳ Ｐゴシック" panose="020B0600070205080204" pitchFamily="50" charset="-128"/>
                <a:ea typeface="ＭＳ Ｐゴシック" panose="020B0600070205080204" pitchFamily="50" charset="-128"/>
              </a:rPr>
              <a:t>Detail/ Disinfectant</a:t>
            </a:r>
            <a:endParaRPr kumimoji="1" lang="ja-JP" altLang="en-US" sz="48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8C225EF5-8F97-43D2-9056-9DD14904FF7F}"/>
              </a:ext>
            </a:extLst>
          </p:cNvPr>
          <p:cNvSpPr>
            <a:spLocks noGrp="1"/>
          </p:cNvSpPr>
          <p:nvPr>
            <p:ph idx="1"/>
          </p:nvPr>
        </p:nvSpPr>
        <p:spPr>
          <a:xfrm>
            <a:off x="818712" y="2222287"/>
            <a:ext cx="7611186" cy="3636511"/>
          </a:xfrm>
        </p:spPr>
        <p:txBody>
          <a:bodyPr>
            <a:normAutofit/>
          </a:bodyPr>
          <a:lstStyle/>
          <a:p>
            <a:r>
              <a:rPr lang="en-US" altLang="ja-JP" sz="2400" dirty="0">
                <a:latin typeface="ＭＳ Ｐゴシック" panose="020B0600070205080204" pitchFamily="50" charset="-128"/>
                <a:ea typeface="ＭＳ Ｐゴシック" panose="020B0600070205080204" pitchFamily="50" charset="-128"/>
              </a:rPr>
              <a:t>Alcohol spray (disinfectant) is prepared in lab.</a:t>
            </a:r>
          </a:p>
          <a:p>
            <a:r>
              <a:rPr lang="en-US" altLang="ja-JP" sz="2400" dirty="0">
                <a:latin typeface="ＭＳ Ｐゴシック" panose="020B0600070205080204" pitchFamily="50" charset="-128"/>
                <a:ea typeface="ＭＳ Ｐゴシック" panose="020B0600070205080204" pitchFamily="50" charset="-128"/>
              </a:rPr>
              <a:t>But it was empty. Supply alcohol, if needed. Or remove spray, if not needed.</a:t>
            </a:r>
          </a:p>
          <a:p>
            <a:r>
              <a:rPr lang="en-US" altLang="ja-JP" sz="2400" dirty="0">
                <a:latin typeface="ＭＳ Ｐゴシック" panose="020B0600070205080204" pitchFamily="50" charset="-128"/>
                <a:ea typeface="ＭＳ Ｐゴシック" panose="020B0600070205080204" pitchFamily="50" charset="-128"/>
              </a:rPr>
              <a:t>Labs was explained as under operating. ‘Under operating’ means perfect condition.</a:t>
            </a:r>
          </a:p>
        </p:txBody>
      </p:sp>
      <p:pic>
        <p:nvPicPr>
          <p:cNvPr id="5" name="図 4">
            <a:extLst>
              <a:ext uri="{FF2B5EF4-FFF2-40B4-BE49-F238E27FC236}">
                <a16:creationId xmlns:a16="http://schemas.microsoft.com/office/drawing/2014/main" id="{172C6781-A7B5-4B98-8F57-A3CBD30D460F}"/>
              </a:ext>
            </a:extLst>
          </p:cNvPr>
          <p:cNvPicPr>
            <a:picLocks noChangeAspect="1"/>
          </p:cNvPicPr>
          <p:nvPr/>
        </p:nvPicPr>
        <p:blipFill>
          <a:blip r:embed="rId3"/>
          <a:stretch>
            <a:fillRect/>
          </a:stretch>
        </p:blipFill>
        <p:spPr>
          <a:xfrm>
            <a:off x="8429898" y="4036422"/>
            <a:ext cx="3762102" cy="2821578"/>
          </a:xfrm>
          <a:prstGeom prst="rect">
            <a:avLst/>
          </a:prstGeom>
        </p:spPr>
      </p:pic>
    </p:spTree>
    <p:extLst>
      <p:ext uri="{BB962C8B-B14F-4D97-AF65-F5344CB8AC3E}">
        <p14:creationId xmlns:p14="http://schemas.microsoft.com/office/powerpoint/2010/main" val="28321493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クォータブル">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クォータブル</Template>
  <TotalTime>1064</TotalTime>
  <Words>2092</Words>
  <Application>Microsoft Office PowerPoint</Application>
  <PresentationFormat>ワイド画面</PresentationFormat>
  <Paragraphs>126</Paragraphs>
  <Slides>13</Slides>
  <Notes>13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游ゴシック</vt:lpstr>
      <vt:lpstr>Century Gothic</vt:lpstr>
      <vt:lpstr>Wingdings 2</vt:lpstr>
      <vt:lpstr>クォータブル</vt:lpstr>
      <vt:lpstr>Additional assessment of BSL3 lab operation in NIHE (National Institute Hygiene and Epidemiology)</vt:lpstr>
      <vt:lpstr>Outline </vt:lpstr>
      <vt:lpstr>Detail/ Door</vt:lpstr>
      <vt:lpstr>Detail/ Emergency light</vt:lpstr>
      <vt:lpstr>Detail/ Autoclave</vt:lpstr>
      <vt:lpstr>Detail/ PLC battery</vt:lpstr>
      <vt:lpstr>Detail/ Emergency door release button</vt:lpstr>
      <vt:lpstr>Detail/ First aid goods</vt:lpstr>
      <vt:lpstr>Detail/ Disinfectant</vt:lpstr>
      <vt:lpstr>Detail/ BSC (Bio Safety Cabinet)</vt:lpstr>
      <vt:lpstr>Detail/ Machine room</vt:lpstr>
      <vt:lpstr>Detail/ Steam supply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BSL3 lab operation in NIHE</dc:title>
  <dc:creator>三木 秀樹</dc:creator>
  <cp:lastModifiedBy>HIDEKI MIKI</cp:lastModifiedBy>
  <cp:revision>91</cp:revision>
  <dcterms:created xsi:type="dcterms:W3CDTF">2019-06-27T07:10:36Z</dcterms:created>
  <dcterms:modified xsi:type="dcterms:W3CDTF">2023-12-26T00:51:09Z</dcterms:modified>
</cp:coreProperties>
</file>